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746" r:id="rId3"/>
    <p:sldId id="751" r:id="rId4"/>
    <p:sldId id="754" r:id="rId5"/>
    <p:sldId id="790" r:id="rId6"/>
    <p:sldId id="755" r:id="rId7"/>
    <p:sldId id="778" r:id="rId8"/>
    <p:sldId id="756" r:id="rId9"/>
    <p:sldId id="757" r:id="rId10"/>
    <p:sldId id="758" r:id="rId11"/>
    <p:sldId id="789" r:id="rId12"/>
    <p:sldId id="760" r:id="rId14"/>
    <p:sldId id="761" r:id="rId15"/>
    <p:sldId id="762" r:id="rId16"/>
    <p:sldId id="774" r:id="rId17"/>
    <p:sldId id="725" r:id="rId18"/>
  </p:sldIdLst>
  <p:sldSz cx="9144000" cy="6858000" type="screen4x3"/>
  <p:notesSz cx="6858000" cy="9144000"/>
  <p:embeddedFontLst>
    <p:embeddedFont>
      <p:font typeface="Comic Sans MS" panose="030F0702030302020204" pitchFamily="66" charset="0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黑体" panose="02010609060101010101" pitchFamily="49" charset="-122"/>
      <p:regular r:id="rId28"/>
    </p:embeddedFont>
    <p:embeddedFont>
      <p:font typeface="华文彩云" panose="02010800040101010101" pitchFamily="2" charset="-122"/>
      <p:regular r:id="rId29"/>
    </p:embeddedFont>
    <p:embeddedFont>
      <p:font typeface="Verdana" panose="020B0604030504040204" pitchFamily="34" charset="0"/>
      <p:regular r:id="rId30"/>
      <p:bold r:id="rId31"/>
      <p:italic r:id="rId32"/>
      <p:boldItalic r:id="rId33"/>
    </p:embeddedFont>
    <p:embeddedFont>
      <p:font typeface="楷体_GB2312" panose="02010609030101010101" pitchFamily="49" charset="-122"/>
      <p:regular r:id="rId34"/>
    </p:embeddedFont>
    <p:embeddedFont>
      <p:font typeface="隶书" panose="02010509060101010101" pitchFamily="49" charset="-122"/>
      <p:regular r:id="rId35"/>
    </p:embeddedFont>
    <p:embeddedFont>
      <p:font typeface="微软雅黑" panose="020B0503020204020204" charset="-122"/>
      <p:regular r:id="rId36"/>
    </p:embeddedFont>
    <p:embeddedFont>
      <p:font typeface="Franklin Gothic Medium" panose="020B0603020102020204" charset="0"/>
      <p:regular r:id="rId37"/>
      <p:italic r:id="rId38"/>
    </p:embeddedFont>
  </p:embeddedFont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CC9900"/>
    <a:srgbClr val="FF3300"/>
    <a:srgbClr val="FFFF00"/>
    <a:srgbClr val="CCCC00"/>
    <a:srgbClr val="FDD37F"/>
    <a:srgbClr val="FFCC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76" d="100"/>
          <a:sy n="76" d="100"/>
        </p:scale>
        <p:origin x="-1302" y="-96"/>
      </p:cViewPr>
      <p:guideLst>
        <p:guide orient="horz" pos="935"/>
        <p:guide pos="6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font" Target="fonts/font17.fntdata"/><Relationship Id="rId37" Type="http://schemas.openxmlformats.org/officeDocument/2006/relationships/font" Target="fonts/font16.fntdata"/><Relationship Id="rId36" Type="http://schemas.openxmlformats.org/officeDocument/2006/relationships/font" Target="fonts/font15.fntdata"/><Relationship Id="rId35" Type="http://schemas.openxmlformats.org/officeDocument/2006/relationships/font" Target="fonts/font14.fntdata"/><Relationship Id="rId34" Type="http://schemas.openxmlformats.org/officeDocument/2006/relationships/font" Target="fonts/font13.fntdata"/><Relationship Id="rId33" Type="http://schemas.openxmlformats.org/officeDocument/2006/relationships/font" Target="fonts/font12.fntdata"/><Relationship Id="rId32" Type="http://schemas.openxmlformats.org/officeDocument/2006/relationships/font" Target="fonts/font11.fntdata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fontAlgn="base" hangingPunct="1"/>
            <a:endParaRPr lang="en-US" altLang="x-none" sz="12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fontAlgn="base" hangingPunct="1"/>
            <a:endParaRPr lang="en-US" altLang="x-none" sz="12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6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eaLnBrk="1" fontAlgn="base" hangingPunct="1"/>
            <a:endParaRPr lang="en-US" altLang="x-none" sz="12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en-US" altLang="x-none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200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14338" name="Rectangle 2"/>
          <p:cNvSpPr>
            <a:spLocks noGrp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14339" name="Rectangle 3"/>
          <p:cNvSpPr>
            <a:spLocks noGrp="1"/>
          </p:cNvSpPr>
          <p:nvPr>
            <p:ph type="body"/>
          </p:nvPr>
        </p:nvSpPr>
        <p:spPr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篮球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1122680"/>
            <a:ext cx="78867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3602355"/>
            <a:ext cx="7886700" cy="165544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327025"/>
            <a:ext cx="78867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7485"/>
            <a:ext cx="78867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702435"/>
            <a:ext cx="78867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959100"/>
            <a:ext cx="7886700" cy="2781300"/>
          </a:xfrm>
        </p:spPr>
        <p:txBody>
          <a:bodyPr anchor="t" anchorCtr="0"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722120"/>
            <a:ext cx="7886700" cy="1102995"/>
          </a:xfrm>
        </p:spPr>
        <p:txBody>
          <a:bodyPr lIns="144145" anchor="b" anchorCtr="0"/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365125"/>
            <a:ext cx="78867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603" y="1482090"/>
            <a:ext cx="3915728" cy="823595"/>
          </a:xfrm>
        </p:spPr>
        <p:txBody>
          <a:bodyPr anchor="ctr" anchorCtr="0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2368550"/>
            <a:ext cx="3916680" cy="3820795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491" y="1482090"/>
            <a:ext cx="3822859" cy="823595"/>
          </a:xfrm>
        </p:spPr>
        <p:txBody>
          <a:bodyPr anchor="ctr" anchorCtr="0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491" y="2368550"/>
            <a:ext cx="3822859" cy="3820795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7485"/>
            <a:ext cx="78867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9525" y="-1905"/>
            <a:ext cx="5263039" cy="6861810"/>
          </a:xfrm>
          <a:noFill/>
        </p:spPr>
        <p:txBody>
          <a:bodyPr lIns="252095" tIns="144145"/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2594" y="457200"/>
            <a:ext cx="3294221" cy="1055370"/>
          </a:xfrm>
        </p:spPr>
        <p:txBody>
          <a:bodyPr anchor="b" anchorCtr="0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12118" y="1694180"/>
            <a:ext cx="3295174" cy="448056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629" y="-7620"/>
            <a:ext cx="5263039" cy="6861810"/>
          </a:xfrm>
          <a:noFill/>
        </p:spPr>
        <p:txBody>
          <a:bodyPr lIns="252095" tIns="144145"/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181" y="457200"/>
            <a:ext cx="3209925" cy="1055370"/>
          </a:xfrm>
        </p:spPr>
        <p:txBody>
          <a:bodyPr anchor="t" anchorCtr="0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7181" y="1694180"/>
            <a:ext cx="3210401" cy="448056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8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4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3.jpeg"/><Relationship Id="rId4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WordArt 3"/>
          <p:cNvSpPr>
            <a:spLocks noTextEdit="1"/>
          </p:cNvSpPr>
          <p:nvPr/>
        </p:nvSpPr>
        <p:spPr>
          <a:xfrm>
            <a:off x="1125538" y="1981200"/>
            <a:ext cx="6946900" cy="2343150"/>
          </a:xfrm>
          <a:prstGeom prst="rect">
            <a:avLst/>
          </a:prstGeom>
        </p:spPr>
        <p:txBody>
          <a:bodyPr wrap="none" fromWordArt="1">
            <a:prstTxWarp prst="textNoShape">
              <a:avLst/>
            </a:prstTxWarp>
            <a:normAutofit/>
          </a:bodyPr>
          <a:p>
            <a:pPr algn="ctr"/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</a:rPr>
              <a:t>30.4 二次函数的应用</a:t>
            </a:r>
            <a:endParaRPr lang="zh-CN" altLang="en-US" sz="5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8" name="矩形 4101"/>
          <p:cNvSpPr>
            <a:spLocks noRot="1"/>
          </p:cNvSpPr>
          <p:nvPr/>
        </p:nvSpPr>
        <p:spPr>
          <a:xfrm>
            <a:off x="212725" y="590550"/>
            <a:ext cx="8683625" cy="5762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latin typeface="Comic Sans MS" panose="030F0702030302020204" pitchFamily="66" charset="0"/>
                <a:ea typeface="宋体" panose="02010600030101010101" pitchFamily="2" charset="-122"/>
              </a:rPr>
              <a:t>第</a:t>
            </a:r>
            <a:r>
              <a:rPr lang="en-US" altLang="zh-CN" sz="4000" b="1" dirty="0">
                <a:latin typeface="Calibri" panose="020F0502020204030204" pitchFamily="34" charset="0"/>
                <a:ea typeface="宋体" panose="02010600030101010101" pitchFamily="2" charset="-122"/>
              </a:rPr>
              <a:t>30</a:t>
            </a:r>
            <a:r>
              <a:rPr lang="zh-CN" altLang="en-US" sz="4000" b="1" dirty="0">
                <a:latin typeface="Comic Sans MS" panose="030F0702030302020204" pitchFamily="66" charset="0"/>
                <a:ea typeface="宋体" panose="02010600030101010101" pitchFamily="2" charset="-122"/>
              </a:rPr>
              <a:t>章 二次函数</a:t>
            </a:r>
            <a:endParaRPr lang="zh-CN" altLang="en-US" sz="40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2"/>
          <p:cNvSpPr txBox="1"/>
          <p:nvPr/>
        </p:nvSpPr>
        <p:spPr>
          <a:xfrm>
            <a:off x="381000" y="533400"/>
            <a:ext cx="4983163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   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如图，一位运动员在距篮下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4m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处起跳投篮，球运行的路线是抛物线，当球运行的水平距离是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2.5m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时，球达到最大高度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3.5m  ,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已知篮筐中心到地面的距离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3.05m , 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问球出手时离地面多高时才能中？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2339" name="Text Box 3"/>
          <p:cNvSpPr txBox="1"/>
          <p:nvPr/>
        </p:nvSpPr>
        <p:spPr>
          <a:xfrm>
            <a:off x="468313" y="5157788"/>
            <a:ext cx="4648200" cy="1054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球的出手点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的横坐标为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-2.5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，将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x=-2.5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代入抛物线表达式得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y=2.25,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即当出手高度为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2.25m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时，才能投中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5580063" y="620713"/>
            <a:ext cx="3733800" cy="3733800"/>
            <a:chOff x="3312" y="391"/>
            <a:chExt cx="2352" cy="2352"/>
          </a:xfrm>
        </p:grpSpPr>
        <p:sp>
          <p:nvSpPr>
            <p:cNvPr id="13316" name="Line 5"/>
            <p:cNvSpPr/>
            <p:nvPr/>
          </p:nvSpPr>
          <p:spPr>
            <a:xfrm>
              <a:off x="3312" y="2407"/>
              <a:ext cx="2256" cy="0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Line 6"/>
            <p:cNvSpPr/>
            <p:nvPr/>
          </p:nvSpPr>
          <p:spPr>
            <a:xfrm rot="10800000">
              <a:off x="4416" y="535"/>
              <a:ext cx="0" cy="2208"/>
            </a:xfrm>
            <a:prstGeom prst="line">
              <a:avLst/>
            </a:prstGeom>
            <a:ln w="444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18" name="Text Box 7"/>
            <p:cNvSpPr txBox="1"/>
            <p:nvPr/>
          </p:nvSpPr>
          <p:spPr>
            <a:xfrm>
              <a:off x="5520" y="2167"/>
              <a:ext cx="144" cy="288"/>
            </a:xfrm>
            <a:prstGeom prst="rect">
              <a:avLst/>
            </a:prstGeom>
            <a:noFill/>
            <a:ln w="44450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9" name="Text Box 8"/>
            <p:cNvSpPr txBox="1"/>
            <p:nvPr/>
          </p:nvSpPr>
          <p:spPr>
            <a:xfrm>
              <a:off x="4368" y="391"/>
              <a:ext cx="288" cy="288"/>
            </a:xfrm>
            <a:prstGeom prst="rect">
              <a:avLst/>
            </a:prstGeom>
            <a:noFill/>
            <a:ln w="44450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20" name="Line 9"/>
          <p:cNvSpPr/>
          <p:nvPr/>
        </p:nvSpPr>
        <p:spPr>
          <a:xfrm>
            <a:off x="7308850" y="1557338"/>
            <a:ext cx="0" cy="22320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13321" name="Group 10"/>
          <p:cNvGrpSpPr/>
          <p:nvPr/>
        </p:nvGrpSpPr>
        <p:grpSpPr>
          <a:xfrm>
            <a:off x="5073650" y="1341438"/>
            <a:ext cx="3962400" cy="3048000"/>
            <a:chOff x="3196" y="845"/>
            <a:chExt cx="2496" cy="1920"/>
          </a:xfrm>
        </p:grpSpPr>
        <p:sp>
          <p:nvSpPr>
            <p:cNvPr id="13322" name="Line 11"/>
            <p:cNvSpPr/>
            <p:nvPr/>
          </p:nvSpPr>
          <p:spPr>
            <a:xfrm>
              <a:off x="3196" y="2387"/>
              <a:ext cx="24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23" name="Line 12"/>
            <p:cNvSpPr/>
            <p:nvPr/>
          </p:nvSpPr>
          <p:spPr>
            <a:xfrm flipH="1">
              <a:off x="3778" y="2621"/>
              <a:ext cx="43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AutoShape 13"/>
            <p:cNvSpPr/>
            <p:nvPr/>
          </p:nvSpPr>
          <p:spPr>
            <a:xfrm rot="5400000">
              <a:off x="5140" y="965"/>
              <a:ext cx="384" cy="432"/>
            </a:xfrm>
            <a:prstGeom prst="parallelogram">
              <a:avLst>
                <a:gd name="adj" fmla="val 25000"/>
              </a:avLst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5" name="Oval 14"/>
            <p:cNvSpPr/>
            <p:nvPr/>
          </p:nvSpPr>
          <p:spPr>
            <a:xfrm>
              <a:off x="5212" y="1229"/>
              <a:ext cx="144" cy="96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3326" name="Group 15"/>
            <p:cNvGrpSpPr/>
            <p:nvPr/>
          </p:nvGrpSpPr>
          <p:grpSpPr>
            <a:xfrm>
              <a:off x="3484" y="1853"/>
              <a:ext cx="240" cy="528"/>
              <a:chOff x="3312" y="3264"/>
              <a:chExt cx="240" cy="528"/>
            </a:xfrm>
          </p:grpSpPr>
          <p:sp>
            <p:nvSpPr>
              <p:cNvPr id="13327" name="Line 16"/>
              <p:cNvSpPr/>
              <p:nvPr/>
            </p:nvSpPr>
            <p:spPr>
              <a:xfrm>
                <a:off x="3408" y="3408"/>
                <a:ext cx="0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8" name="Line 17"/>
              <p:cNvSpPr/>
              <p:nvPr/>
            </p:nvSpPr>
            <p:spPr>
              <a:xfrm>
                <a:off x="3408" y="3504"/>
                <a:ext cx="48" cy="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3329" name="Group 18"/>
              <p:cNvGrpSpPr/>
              <p:nvPr/>
            </p:nvGrpSpPr>
            <p:grpSpPr>
              <a:xfrm>
                <a:off x="3312" y="3264"/>
                <a:ext cx="240" cy="528"/>
                <a:chOff x="3312" y="3264"/>
                <a:chExt cx="240" cy="528"/>
              </a:xfrm>
            </p:grpSpPr>
            <p:sp>
              <p:nvSpPr>
                <p:cNvPr id="13330" name="Line 19"/>
                <p:cNvSpPr/>
                <p:nvPr/>
              </p:nvSpPr>
              <p:spPr>
                <a:xfrm flipV="1">
                  <a:off x="3456" y="3312"/>
                  <a:ext cx="96" cy="24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Comic Sans MS" panose="030F0702030302020204" pitchFamily="66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3331" name="Group 20"/>
                <p:cNvGrpSpPr/>
                <p:nvPr/>
              </p:nvGrpSpPr>
              <p:grpSpPr>
                <a:xfrm>
                  <a:off x="3312" y="3264"/>
                  <a:ext cx="192" cy="528"/>
                  <a:chOff x="3312" y="3264"/>
                  <a:chExt cx="192" cy="528"/>
                </a:xfrm>
              </p:grpSpPr>
              <p:sp>
                <p:nvSpPr>
                  <p:cNvPr id="13332" name="AutoShape 21"/>
                  <p:cNvSpPr/>
                  <p:nvPr/>
                </p:nvSpPr>
                <p:spPr>
                  <a:xfrm>
                    <a:off x="3360" y="3264"/>
                    <a:ext cx="96" cy="144"/>
                  </a:xfrm>
                  <a:prstGeom prst="smileyFace">
                    <a:avLst>
                      <a:gd name="adj" fmla="val 4653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endParaRPr lang="zh-CN" altLang="en-US" dirty="0">
                      <a:latin typeface="Tahoma" panose="020B060403050404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33" name="Line 22"/>
                  <p:cNvSpPr/>
                  <p:nvPr/>
                </p:nvSpPr>
                <p:spPr>
                  <a:xfrm flipH="1">
                    <a:off x="3312" y="3600"/>
                    <a:ext cx="96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endParaRPr lang="zh-CN" altLang="en-US">
                      <a:latin typeface="Comic Sans MS" panose="030F0702030302020204" pitchFamily="66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34" name="Line 23"/>
                  <p:cNvSpPr/>
                  <p:nvPr/>
                </p:nvSpPr>
                <p:spPr>
                  <a:xfrm>
                    <a:off x="3408" y="3600"/>
                    <a:ext cx="96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endParaRPr lang="zh-CN" altLang="en-US">
                      <a:latin typeface="Comic Sans MS" panose="030F0702030302020204" pitchFamily="66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35" name="Line 24"/>
                  <p:cNvSpPr/>
                  <p:nvPr/>
                </p:nvSpPr>
                <p:spPr>
                  <a:xfrm flipV="1">
                    <a:off x="3408" y="3360"/>
                    <a:ext cx="96" cy="96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endParaRPr lang="zh-CN" altLang="en-US">
                      <a:latin typeface="Comic Sans MS" panose="030F0702030302020204" pitchFamily="66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13336" name="Arc 25"/>
            <p:cNvSpPr/>
            <p:nvPr/>
          </p:nvSpPr>
          <p:spPr>
            <a:xfrm rot="-5400000" flipV="1">
              <a:off x="4024" y="716"/>
              <a:ext cx="960" cy="1512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" y="64"/>
                </a:cxn>
                <a:cxn ang="0">
                  <a:pos x="0" y="26"/>
                </a:cxn>
              </a:cxnLst>
              <a:pathLst>
                <a:path w="21600" h="35621" fill="none">
                  <a:moveTo>
                    <a:pt x="16232" y="0"/>
                  </a:moveTo>
                  <a:cubicBezTo>
                    <a:pt x="19692" y="3941"/>
                    <a:pt x="21600" y="9006"/>
                    <a:pt x="21600" y="14250"/>
                  </a:cubicBezTo>
                  <a:cubicBezTo>
                    <a:pt x="21600" y="24968"/>
                    <a:pt x="13739" y="34065"/>
                    <a:pt x="3135" y="35621"/>
                  </a:cubicBezTo>
                </a:path>
                <a:path w="21600" h="35621" stroke="0">
                  <a:moveTo>
                    <a:pt x="16232" y="0"/>
                  </a:moveTo>
                  <a:cubicBezTo>
                    <a:pt x="19692" y="3941"/>
                    <a:pt x="21600" y="9006"/>
                    <a:pt x="21600" y="14250"/>
                  </a:cubicBezTo>
                  <a:cubicBezTo>
                    <a:pt x="21600" y="24968"/>
                    <a:pt x="13739" y="34065"/>
                    <a:pt x="3135" y="35621"/>
                  </a:cubicBezTo>
                  <a:lnTo>
                    <a:pt x="0" y="14250"/>
                  </a:lnTo>
                  <a:close/>
                </a:path>
              </a:pathLst>
            </a:custGeom>
            <a:noFill/>
            <a:ln w="952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7" name="Line 26"/>
            <p:cNvSpPr/>
            <p:nvPr/>
          </p:nvSpPr>
          <p:spPr>
            <a:xfrm>
              <a:off x="5308" y="1277"/>
              <a:ext cx="0" cy="110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Oval 27"/>
            <p:cNvSpPr/>
            <p:nvPr/>
          </p:nvSpPr>
          <p:spPr>
            <a:xfrm>
              <a:off x="3724" y="1709"/>
              <a:ext cx="102" cy="102"/>
            </a:xfrm>
            <a:prstGeom prst="ellipse">
              <a:avLst/>
            </a:prstGeom>
            <a:solidFill>
              <a:srgbClr val="993300"/>
            </a:solidFill>
            <a:ln w="9525" cap="flat" cmpd="sng">
              <a:solidFill>
                <a:srgbClr val="8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9" name="Line 28"/>
            <p:cNvSpPr/>
            <p:nvPr/>
          </p:nvSpPr>
          <p:spPr>
            <a:xfrm>
              <a:off x="3778" y="2381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40" name="Line 29"/>
            <p:cNvSpPr/>
            <p:nvPr/>
          </p:nvSpPr>
          <p:spPr>
            <a:xfrm>
              <a:off x="5308" y="2381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41" name="Line 30"/>
            <p:cNvSpPr/>
            <p:nvPr/>
          </p:nvSpPr>
          <p:spPr>
            <a:xfrm rot="10800000">
              <a:off x="3805" y="2477"/>
              <a:ext cx="15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42" name="Text Box 31"/>
            <p:cNvSpPr txBox="1"/>
            <p:nvPr/>
          </p:nvSpPr>
          <p:spPr>
            <a:xfrm>
              <a:off x="3930" y="2315"/>
              <a:ext cx="5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2.5m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3" name="Text Box 32"/>
            <p:cNvSpPr txBox="1"/>
            <p:nvPr/>
          </p:nvSpPr>
          <p:spPr>
            <a:xfrm>
              <a:off x="4204" y="2477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4m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Line 33"/>
            <p:cNvSpPr/>
            <p:nvPr/>
          </p:nvSpPr>
          <p:spPr>
            <a:xfrm>
              <a:off x="4588" y="2621"/>
              <a:ext cx="7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Text Box 34"/>
            <p:cNvSpPr txBox="1"/>
            <p:nvPr/>
          </p:nvSpPr>
          <p:spPr>
            <a:xfrm>
              <a:off x="5116" y="1805"/>
              <a:ext cx="5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3.05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6" name="Text Box 35"/>
            <p:cNvSpPr txBox="1"/>
            <p:nvPr/>
          </p:nvSpPr>
          <p:spPr>
            <a:xfrm>
              <a:off x="3772" y="1613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7" name="Text Box 36"/>
            <p:cNvSpPr txBox="1"/>
            <p:nvPr/>
          </p:nvSpPr>
          <p:spPr>
            <a:xfrm>
              <a:off x="4540" y="893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8" name="Text Box 37"/>
            <p:cNvSpPr txBox="1"/>
            <p:nvPr/>
          </p:nvSpPr>
          <p:spPr>
            <a:xfrm>
              <a:off x="5116" y="845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9" name="Text Box 38"/>
            <p:cNvSpPr txBox="1"/>
            <p:nvPr/>
          </p:nvSpPr>
          <p:spPr>
            <a:xfrm>
              <a:off x="4588" y="2141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0" name="Line 39"/>
            <p:cNvSpPr/>
            <p:nvPr/>
          </p:nvSpPr>
          <p:spPr>
            <a:xfrm>
              <a:off x="4367" y="2477"/>
              <a:ext cx="22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3351" name="Text Box 40"/>
            <p:cNvSpPr txBox="1"/>
            <p:nvPr/>
          </p:nvSpPr>
          <p:spPr>
            <a:xfrm>
              <a:off x="4444" y="1613"/>
              <a:ext cx="384" cy="288"/>
            </a:xfrm>
            <a:prstGeom prst="rect">
              <a:avLst/>
            </a:prstGeom>
            <a:solidFill>
              <a:srgbClr val="8DFF69"/>
            </a:solidFill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3.5</a:t>
              </a:r>
              <a:endPara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2377" name="Text Box 41"/>
          <p:cNvSpPr txBox="1"/>
          <p:nvPr/>
        </p:nvSpPr>
        <p:spPr>
          <a:xfrm>
            <a:off x="287338" y="2276475"/>
            <a:ext cx="52927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解：建立如图所示的直角坐标系，则球的最        高点和球篮的坐标分别为</a:t>
            </a:r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B(0,3.5),C(1.5,3.05).</a:t>
            </a:r>
            <a:endParaRPr lang="en-US" altLang="zh-CN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" name="Group 42"/>
          <p:cNvGrpSpPr/>
          <p:nvPr/>
        </p:nvGrpSpPr>
        <p:grpSpPr>
          <a:xfrm>
            <a:off x="323850" y="2924175"/>
            <a:ext cx="6008688" cy="2525713"/>
            <a:chOff x="184" y="2024"/>
            <a:chExt cx="3785" cy="1591"/>
          </a:xfrm>
        </p:grpSpPr>
        <p:grpSp>
          <p:nvGrpSpPr>
            <p:cNvPr id="13354" name="Group 43"/>
            <p:cNvGrpSpPr/>
            <p:nvPr/>
          </p:nvGrpSpPr>
          <p:grpSpPr>
            <a:xfrm>
              <a:off x="184" y="2024"/>
              <a:ext cx="3785" cy="991"/>
              <a:chOff x="81" y="2031"/>
              <a:chExt cx="3785" cy="991"/>
            </a:xfrm>
          </p:grpSpPr>
          <p:grpSp>
            <p:nvGrpSpPr>
              <p:cNvPr id="13355" name="Group 44"/>
              <p:cNvGrpSpPr/>
              <p:nvPr/>
            </p:nvGrpSpPr>
            <p:grpSpPr>
              <a:xfrm>
                <a:off x="2290" y="2298"/>
                <a:ext cx="1576" cy="475"/>
                <a:chOff x="2290" y="2298"/>
                <a:chExt cx="1576" cy="475"/>
              </a:xfrm>
            </p:grpSpPr>
            <p:sp>
              <p:nvSpPr>
                <p:cNvPr id="13356" name="Text Box 45"/>
                <p:cNvSpPr txBox="1"/>
                <p:nvPr/>
              </p:nvSpPr>
              <p:spPr>
                <a:xfrm>
                  <a:off x="2348" y="2298"/>
                  <a:ext cx="574" cy="2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3.5=c</a:t>
                  </a:r>
                  <a:endPara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57" name="Text Box 46"/>
                <p:cNvSpPr txBox="1"/>
                <p:nvPr/>
              </p:nvSpPr>
              <p:spPr>
                <a:xfrm>
                  <a:off x="2336" y="2523"/>
                  <a:ext cx="1530" cy="2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3.05=1.5</a:t>
                  </a:r>
                  <a:r>
                    <a:rPr lang="en-US" altLang="zh-CN" sz="2000" b="1" baseline="30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a+c</a:t>
                  </a:r>
                  <a:endPara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58" name="AutoShape 47"/>
                <p:cNvSpPr/>
                <p:nvPr/>
              </p:nvSpPr>
              <p:spPr>
                <a:xfrm>
                  <a:off x="2290" y="2341"/>
                  <a:ext cx="91" cy="409"/>
                </a:xfrm>
                <a:prstGeom prst="leftBrace">
                  <a:avLst>
                    <a:gd name="adj1" fmla="val 37433"/>
                    <a:gd name="adj2" fmla="val 50000"/>
                  </a:avLst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Tahoma" panose="020B060403050404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59" name="Group 48"/>
              <p:cNvGrpSpPr/>
              <p:nvPr/>
            </p:nvGrpSpPr>
            <p:grpSpPr>
              <a:xfrm>
                <a:off x="81" y="2031"/>
                <a:ext cx="3298" cy="991"/>
                <a:chOff x="81" y="2122"/>
                <a:chExt cx="3298" cy="991"/>
              </a:xfrm>
            </p:grpSpPr>
            <p:sp>
              <p:nvSpPr>
                <p:cNvPr id="13360" name="Text Box 49"/>
                <p:cNvSpPr txBox="1"/>
                <p:nvPr/>
              </p:nvSpPr>
              <p:spPr>
                <a:xfrm>
                  <a:off x="81" y="2122"/>
                  <a:ext cx="3298" cy="5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</a:t>
                  </a:r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设所求的二次函数的表达式为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y=ax</a:t>
                  </a:r>
                  <a:r>
                    <a:rPr lang="en-US" altLang="zh-CN" sz="2000" b="1" baseline="30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+c.</a:t>
                  </a:r>
                  <a:endPara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>
                    <a:spcBef>
                      <a:spcPct val="50000"/>
                    </a:spcBef>
                  </a:pP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</a:t>
                  </a:r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将点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和点</a:t>
                  </a:r>
                  <a:r>
                    <a: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的坐标代入，得</a:t>
                  </a:r>
                  <a:r>
                    <a:rPr lang="zh-CN" altLang="en-US" sz="2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                                                                                         </a:t>
                  </a:r>
                  <a:endParaRPr lang="zh-CN" altLang="en-US" sz="2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61" name="Text Box 50"/>
                <p:cNvSpPr txBox="1"/>
                <p:nvPr/>
              </p:nvSpPr>
              <p:spPr>
                <a:xfrm>
                  <a:off x="191" y="2719"/>
                  <a:ext cx="703" cy="2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解得</a:t>
                  </a:r>
                  <a:endPara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13362" name="Group 51"/>
                <p:cNvGrpSpPr/>
                <p:nvPr/>
              </p:nvGrpSpPr>
              <p:grpSpPr>
                <a:xfrm>
                  <a:off x="612" y="2623"/>
                  <a:ext cx="812" cy="490"/>
                  <a:chOff x="672" y="2640"/>
                  <a:chExt cx="816" cy="490"/>
                </a:xfrm>
              </p:grpSpPr>
              <p:sp>
                <p:nvSpPr>
                  <p:cNvPr id="13363" name="AutoShape 52"/>
                  <p:cNvSpPr/>
                  <p:nvPr/>
                </p:nvSpPr>
                <p:spPr>
                  <a:xfrm>
                    <a:off x="672" y="2688"/>
                    <a:ext cx="96" cy="432"/>
                  </a:xfrm>
                  <a:prstGeom prst="leftBrace">
                    <a:avLst>
                      <a:gd name="adj1" fmla="val 37500"/>
                      <a:gd name="adj2" fmla="val 50000"/>
                    </a:avLst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endParaRPr lang="zh-CN" altLang="en-US" dirty="0">
                      <a:latin typeface="Tahoma" panose="020B060403050404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64" name="Text Box 53"/>
                  <p:cNvSpPr txBox="1"/>
                  <p:nvPr/>
                </p:nvSpPr>
                <p:spPr>
                  <a:xfrm>
                    <a:off x="720" y="2640"/>
                    <a:ext cx="768" cy="2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000" b="1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a= -02</a:t>
                    </a:r>
                    <a:endPara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65" name="Text Box 54"/>
                  <p:cNvSpPr txBox="1"/>
                  <p:nvPr/>
                </p:nvSpPr>
                <p:spPr>
                  <a:xfrm>
                    <a:off x="720" y="2880"/>
                    <a:ext cx="768" cy="2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000" b="1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c= 3.5</a:t>
                    </a:r>
                    <a:endParaRPr lang="en-US" altLang="zh-CN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13366" name="Text Box 55"/>
            <p:cNvSpPr txBox="1"/>
            <p:nvPr/>
          </p:nvSpPr>
          <p:spPr>
            <a:xfrm>
              <a:off x="295" y="3067"/>
              <a:ext cx="2789" cy="54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05000"/>
                </a:lnSpc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∴</a:t>
              </a: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该抛物线的表达式为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y=-0.2x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+3.5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2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2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  <p:bldP spid="1423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16385"/>
          <p:cNvSpPr txBox="1"/>
          <p:nvPr/>
        </p:nvSpPr>
        <p:spPr>
          <a:xfrm>
            <a:off x="395288" y="476250"/>
            <a:ext cx="7704137" cy="6470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sz="3200" b="1" i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</a:t>
            </a:r>
            <a:r>
              <a:rPr lang="en-US" altLang="zh-CN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  </a:t>
            </a: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如图，一单杠高2.2米，两立柱</a:t>
            </a:r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之间的距离为1.6米，将一根绳子的</a:t>
            </a:r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两端栓于立柱与铁杠结合处，绳子</a:t>
            </a:r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自然下垂呈抛物线状。</a:t>
            </a:r>
            <a:r>
              <a:rPr lang="zh-CN" altLang="en-US" sz="2400" b="1" dirty="0">
                <a:solidFill>
                  <a:srgbClr val="1414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一身高0.7米</a:t>
            </a:r>
            <a:endParaRPr lang="zh-CN" altLang="en-US" sz="2400" b="1" dirty="0">
              <a:solidFill>
                <a:srgbClr val="14141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1414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的小孩站在离立柱0.4米处，其头部</a:t>
            </a:r>
            <a:endParaRPr lang="zh-CN" altLang="en-US" sz="2400" b="1" dirty="0">
              <a:solidFill>
                <a:srgbClr val="14141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1414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刚好触上绳子，求绳子最低点到地</a:t>
            </a:r>
            <a:endParaRPr lang="zh-CN" altLang="en-US" sz="2400" b="1" dirty="0">
              <a:solidFill>
                <a:srgbClr val="14141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1414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面的距离。</a:t>
            </a:r>
            <a:endParaRPr lang="zh-CN" altLang="en-US" sz="2400" b="1" dirty="0">
              <a:solidFill>
                <a:srgbClr val="14141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1414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2400" dirty="0">
              <a:solidFill>
                <a:srgbClr val="14141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直接连接符 16386"/>
          <p:cNvSpPr/>
          <p:nvPr/>
        </p:nvSpPr>
        <p:spPr>
          <a:xfrm>
            <a:off x="5651500" y="4868863"/>
            <a:ext cx="2879725" cy="0"/>
          </a:xfrm>
          <a:prstGeom prst="line">
            <a:avLst/>
          </a:prstGeom>
          <a:ln w="9525">
            <a:noFill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15363" name="组合 16387"/>
          <p:cNvGrpSpPr/>
          <p:nvPr/>
        </p:nvGrpSpPr>
        <p:grpSpPr>
          <a:xfrm>
            <a:off x="5681663" y="1989138"/>
            <a:ext cx="3138487" cy="3209925"/>
            <a:chOff x="0" y="0"/>
            <a:chExt cx="1977" cy="2022"/>
          </a:xfrm>
        </p:grpSpPr>
        <p:sp>
          <p:nvSpPr>
            <p:cNvPr id="15364" name="直接连接符 16388"/>
            <p:cNvSpPr/>
            <p:nvPr/>
          </p:nvSpPr>
          <p:spPr>
            <a:xfrm>
              <a:off x="0" y="1742"/>
              <a:ext cx="197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65" name="直接连接符 16389"/>
            <p:cNvSpPr/>
            <p:nvPr/>
          </p:nvSpPr>
          <p:spPr>
            <a:xfrm>
              <a:off x="415" y="200"/>
              <a:ext cx="0" cy="154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直接连接符 16390"/>
            <p:cNvSpPr/>
            <p:nvPr/>
          </p:nvSpPr>
          <p:spPr>
            <a:xfrm>
              <a:off x="1621" y="200"/>
              <a:ext cx="0" cy="154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67" name="直接连接符 16391"/>
            <p:cNvSpPr/>
            <p:nvPr/>
          </p:nvSpPr>
          <p:spPr>
            <a:xfrm>
              <a:off x="415" y="298"/>
              <a:ext cx="130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68" name="文本框 16392"/>
            <p:cNvSpPr txBox="1"/>
            <p:nvPr/>
          </p:nvSpPr>
          <p:spPr>
            <a:xfrm>
              <a:off x="124" y="50"/>
              <a:ext cx="22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latin typeface="Comic Sans MS" panose="030F0702030302020204" pitchFamily="66" charset="0"/>
                  <a:ea typeface="宋体" panose="02010600030101010101" pitchFamily="2" charset="-122"/>
                </a:rPr>
                <a:t>A</a:t>
              </a:r>
              <a:endParaRPr lang="en-US" altLang="zh-CN" b="1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69" name="文本框 16393"/>
            <p:cNvSpPr txBox="1"/>
            <p:nvPr/>
          </p:nvSpPr>
          <p:spPr>
            <a:xfrm>
              <a:off x="1669" y="0"/>
              <a:ext cx="22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latin typeface="Comic Sans MS" panose="030F0702030302020204" pitchFamily="66" charset="0"/>
                  <a:ea typeface="宋体" panose="02010600030101010101" pitchFamily="2" charset="-122"/>
                </a:rPr>
                <a:t>B</a:t>
              </a:r>
              <a:endParaRPr lang="en-US" altLang="zh-CN" b="1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任意多边形 16394"/>
            <p:cNvSpPr/>
            <p:nvPr/>
          </p:nvSpPr>
          <p:spPr>
            <a:xfrm>
              <a:off x="415" y="249"/>
              <a:ext cx="1206" cy="1294"/>
            </a:xfrm>
            <a:custGeom>
              <a:avLst/>
              <a:gdLst/>
              <a:ahLst/>
              <a:cxnLst/>
              <a:pathLst>
                <a:path w="1134" h="1089">
                  <a:moveTo>
                    <a:pt x="0" y="0"/>
                  </a:moveTo>
                  <a:cubicBezTo>
                    <a:pt x="177" y="544"/>
                    <a:pt x="355" y="1089"/>
                    <a:pt x="544" y="1089"/>
                  </a:cubicBezTo>
                  <a:cubicBezTo>
                    <a:pt x="733" y="1089"/>
                    <a:pt x="933" y="544"/>
                    <a:pt x="1134" y="0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5371" name="组合 16395"/>
            <p:cNvGrpSpPr/>
            <p:nvPr/>
          </p:nvGrpSpPr>
          <p:grpSpPr>
            <a:xfrm>
              <a:off x="570" y="1244"/>
              <a:ext cx="240" cy="498"/>
              <a:chOff x="0" y="0"/>
              <a:chExt cx="226" cy="272"/>
            </a:xfrm>
          </p:grpSpPr>
          <p:sp>
            <p:nvSpPr>
              <p:cNvPr id="15372" name="椭圆 16396"/>
              <p:cNvSpPr/>
              <p:nvPr/>
            </p:nvSpPr>
            <p:spPr>
              <a:xfrm>
                <a:off x="45" y="0"/>
                <a:ext cx="136" cy="91"/>
              </a:xfrm>
              <a:prstGeom prst="ellipse">
                <a:avLst/>
              </a:prstGeom>
              <a:solidFill>
                <a:schemeClr val="bg1">
                  <a:alpha val="87000"/>
                </a:schemeClr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73" name="直接连接符 16397"/>
              <p:cNvSpPr/>
              <p:nvPr/>
            </p:nvSpPr>
            <p:spPr>
              <a:xfrm flipH="1">
                <a:off x="0" y="91"/>
                <a:ext cx="90" cy="45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74" name="直接连接符 16398"/>
              <p:cNvSpPr/>
              <p:nvPr/>
            </p:nvSpPr>
            <p:spPr>
              <a:xfrm>
                <a:off x="136" y="92"/>
                <a:ext cx="90" cy="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75" name="任意多边形 16399"/>
              <p:cNvSpPr/>
              <p:nvPr/>
            </p:nvSpPr>
            <p:spPr>
              <a:xfrm>
                <a:off x="72" y="91"/>
                <a:ext cx="91" cy="90"/>
              </a:xfrm>
              <a:custGeom>
                <a:avLst/>
                <a:gdLst/>
                <a:ahLst/>
                <a:cxnLst/>
                <a:pathLst>
                  <a:path w="119" h="166">
                    <a:moveTo>
                      <a:pt x="0" y="10"/>
                    </a:moveTo>
                    <a:cubicBezTo>
                      <a:pt x="3" y="43"/>
                      <a:pt x="5" y="77"/>
                      <a:pt x="9" y="110"/>
                    </a:cubicBezTo>
                    <a:cubicBezTo>
                      <a:pt x="11" y="126"/>
                      <a:pt x="9" y="143"/>
                      <a:pt x="18" y="156"/>
                    </a:cubicBezTo>
                    <a:cubicBezTo>
                      <a:pt x="23" y="164"/>
                      <a:pt x="37" y="162"/>
                      <a:pt x="46" y="165"/>
                    </a:cubicBezTo>
                    <a:cubicBezTo>
                      <a:pt x="67" y="162"/>
                      <a:pt x="91" y="166"/>
                      <a:pt x="110" y="156"/>
                    </a:cubicBezTo>
                    <a:cubicBezTo>
                      <a:pt x="119" y="152"/>
                      <a:pt x="119" y="138"/>
                      <a:pt x="119" y="128"/>
                    </a:cubicBezTo>
                    <a:cubicBezTo>
                      <a:pt x="119" y="80"/>
                      <a:pt x="100" y="46"/>
                      <a:pt x="100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76" name="直接连接符 16400"/>
              <p:cNvSpPr/>
              <p:nvPr/>
            </p:nvSpPr>
            <p:spPr>
              <a:xfrm>
                <a:off x="90" y="182"/>
                <a:ext cx="0" cy="9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77" name="直接连接符 16401"/>
              <p:cNvSpPr/>
              <p:nvPr/>
            </p:nvSpPr>
            <p:spPr>
              <a:xfrm>
                <a:off x="154" y="182"/>
                <a:ext cx="0" cy="9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378" name="直接连接符 16402"/>
            <p:cNvSpPr/>
            <p:nvPr/>
          </p:nvSpPr>
          <p:spPr>
            <a:xfrm>
              <a:off x="221" y="1244"/>
              <a:ext cx="483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直接连接符 16403"/>
            <p:cNvSpPr/>
            <p:nvPr/>
          </p:nvSpPr>
          <p:spPr>
            <a:xfrm>
              <a:off x="752" y="1742"/>
              <a:ext cx="0" cy="24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文本框 16404"/>
            <p:cNvSpPr txBox="1"/>
            <p:nvPr/>
          </p:nvSpPr>
          <p:spPr>
            <a:xfrm>
              <a:off x="72" y="1719"/>
              <a:ext cx="22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latin typeface="Comic Sans MS" panose="030F0702030302020204" pitchFamily="66" charset="0"/>
                  <a:ea typeface="宋体" panose="02010600030101010101" pitchFamily="2" charset="-122"/>
                </a:rPr>
                <a:t>C</a:t>
              </a:r>
              <a:endParaRPr lang="en-US" altLang="zh-CN" b="1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1" name="文本框 16405"/>
            <p:cNvSpPr txBox="1"/>
            <p:nvPr/>
          </p:nvSpPr>
          <p:spPr>
            <a:xfrm>
              <a:off x="1666" y="1723"/>
              <a:ext cx="22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latin typeface="Comic Sans MS" panose="030F0702030302020204" pitchFamily="66" charset="0"/>
                  <a:ea typeface="宋体" panose="02010600030101010101" pitchFamily="2" charset="-122"/>
                </a:rPr>
                <a:t>D</a:t>
              </a:r>
              <a:endParaRPr lang="en-US" altLang="zh-CN" b="1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2" name="直接连接符 16406"/>
            <p:cNvSpPr/>
            <p:nvPr/>
          </p:nvSpPr>
          <p:spPr>
            <a:xfrm>
              <a:off x="415" y="1742"/>
              <a:ext cx="0" cy="24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3" name="直接连接符 16407"/>
            <p:cNvSpPr/>
            <p:nvPr/>
          </p:nvSpPr>
          <p:spPr>
            <a:xfrm>
              <a:off x="415" y="1842"/>
              <a:ext cx="33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arrow" w="med" len="med"/>
              <a:tailEnd type="arrow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4" name="直接连接符 16408"/>
            <p:cNvSpPr/>
            <p:nvPr/>
          </p:nvSpPr>
          <p:spPr>
            <a:xfrm>
              <a:off x="435" y="238"/>
              <a:ext cx="115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arrow" w="med" len="med"/>
              <a:tailEnd type="arrow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5" name="直接连接符 16409"/>
            <p:cNvSpPr/>
            <p:nvPr/>
          </p:nvSpPr>
          <p:spPr>
            <a:xfrm>
              <a:off x="356" y="1244"/>
              <a:ext cx="0" cy="49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arrow" w="med" len="med"/>
              <a:tailEnd type="arrow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6" name="直接连接符 16410"/>
            <p:cNvSpPr/>
            <p:nvPr/>
          </p:nvSpPr>
          <p:spPr>
            <a:xfrm>
              <a:off x="1716" y="298"/>
              <a:ext cx="0" cy="14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arrow" w="med" len="med"/>
              <a:tailEnd type="arrow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7" name="文本框 16411"/>
            <p:cNvSpPr txBox="1"/>
            <p:nvPr/>
          </p:nvSpPr>
          <p:spPr>
            <a:xfrm>
              <a:off x="127" y="1393"/>
              <a:ext cx="2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1400">
                  <a:latin typeface="Comic Sans MS" panose="030F0702030302020204" pitchFamily="66" charset="0"/>
                  <a:ea typeface="宋体" panose="02010600030101010101" pitchFamily="2" charset="-122"/>
                </a:rPr>
                <a:t>0.7</a:t>
              </a:r>
              <a:endParaRPr lang="en-US" altLang="zh-CN" sz="140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8" name="文本框 16412"/>
            <p:cNvSpPr txBox="1"/>
            <p:nvPr/>
          </p:nvSpPr>
          <p:spPr>
            <a:xfrm>
              <a:off x="1138" y="0"/>
              <a:ext cx="2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1400">
                  <a:latin typeface="Comic Sans MS" panose="030F0702030302020204" pitchFamily="66" charset="0"/>
                  <a:ea typeface="宋体" panose="02010600030101010101" pitchFamily="2" charset="-122"/>
                </a:rPr>
                <a:t>1.6</a:t>
              </a:r>
              <a:endParaRPr lang="en-US" altLang="zh-CN" sz="140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89" name="文本框 16413"/>
            <p:cNvSpPr txBox="1"/>
            <p:nvPr/>
          </p:nvSpPr>
          <p:spPr>
            <a:xfrm>
              <a:off x="1669" y="946"/>
              <a:ext cx="2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1400">
                  <a:latin typeface="Comic Sans MS" panose="030F0702030302020204" pitchFamily="66" charset="0"/>
                  <a:ea typeface="宋体" panose="02010600030101010101" pitchFamily="2" charset="-122"/>
                </a:rPr>
                <a:t>2.2</a:t>
              </a:r>
              <a:endParaRPr lang="en-US" altLang="zh-CN" sz="140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90" name="文本框 16414"/>
            <p:cNvSpPr txBox="1"/>
            <p:nvPr/>
          </p:nvSpPr>
          <p:spPr>
            <a:xfrm>
              <a:off x="416" y="1830"/>
              <a:ext cx="2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1400">
                  <a:latin typeface="Comic Sans MS" panose="030F0702030302020204" pitchFamily="66" charset="0"/>
                  <a:ea typeface="宋体" panose="02010600030101010101" pitchFamily="2" charset="-122"/>
                </a:rPr>
                <a:t>0.4</a:t>
              </a:r>
              <a:endParaRPr lang="en-US" altLang="zh-CN" sz="140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91" name="文本框 16415"/>
            <p:cNvSpPr txBox="1"/>
            <p:nvPr/>
          </p:nvSpPr>
          <p:spPr>
            <a:xfrm>
              <a:off x="843" y="1315"/>
              <a:ext cx="21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latin typeface="Comic Sans MS" panose="030F0702030302020204" pitchFamily="66" charset="0"/>
                  <a:ea typeface="宋体" panose="02010600030101010101" pitchFamily="2" charset="-122"/>
                </a:rPr>
                <a:t>E</a:t>
              </a:r>
              <a:endParaRPr lang="en-US" altLang="zh-CN" b="1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92" name="文本框 16416"/>
            <p:cNvSpPr txBox="1"/>
            <p:nvPr/>
          </p:nvSpPr>
          <p:spPr>
            <a:xfrm>
              <a:off x="730" y="1134"/>
              <a:ext cx="2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latin typeface="Comic Sans MS" panose="030F0702030302020204" pitchFamily="66" charset="0"/>
                  <a:ea typeface="宋体" panose="02010600030101010101" pitchFamily="2" charset="-122"/>
                </a:rPr>
                <a:t>F</a:t>
              </a:r>
              <a:endParaRPr lang="en-US" altLang="zh-CN" b="1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418" name="组合 16417"/>
          <p:cNvGrpSpPr/>
          <p:nvPr/>
        </p:nvGrpSpPr>
        <p:grpSpPr>
          <a:xfrm>
            <a:off x="5680075" y="1728788"/>
            <a:ext cx="3313113" cy="3600450"/>
            <a:chOff x="0" y="0"/>
            <a:chExt cx="2087" cy="2268"/>
          </a:xfrm>
        </p:grpSpPr>
        <p:sp>
          <p:nvSpPr>
            <p:cNvPr id="15394" name="直接连接符 16418"/>
            <p:cNvSpPr/>
            <p:nvPr/>
          </p:nvSpPr>
          <p:spPr>
            <a:xfrm>
              <a:off x="0" y="1905"/>
              <a:ext cx="1996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95" name="文本框 16419"/>
            <p:cNvSpPr txBox="1"/>
            <p:nvPr/>
          </p:nvSpPr>
          <p:spPr>
            <a:xfrm>
              <a:off x="817" y="1859"/>
              <a:ext cx="22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FF0066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O</a:t>
              </a:r>
              <a:endParaRPr lang="en-US" altLang="zh-CN" b="1">
                <a:solidFill>
                  <a:srgbClr val="FF0066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96" name="直接连接符 16420"/>
            <p:cNvSpPr/>
            <p:nvPr/>
          </p:nvSpPr>
          <p:spPr>
            <a:xfrm>
              <a:off x="998" y="91"/>
              <a:ext cx="0" cy="2177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miter/>
              <a:headEnd type="triangl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97" name="文本框 16421"/>
            <p:cNvSpPr txBox="1"/>
            <p:nvPr/>
          </p:nvSpPr>
          <p:spPr>
            <a:xfrm>
              <a:off x="1860" y="1859"/>
              <a:ext cx="227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FF0066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x</a:t>
              </a:r>
              <a:endParaRPr lang="en-US" altLang="zh-CN" b="1">
                <a:solidFill>
                  <a:srgbClr val="FF0066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5398" name="文本框 16422"/>
            <p:cNvSpPr txBox="1"/>
            <p:nvPr/>
          </p:nvSpPr>
          <p:spPr>
            <a:xfrm>
              <a:off x="998" y="0"/>
              <a:ext cx="227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FF0066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  <a:endParaRPr lang="en-US" altLang="zh-CN" b="1">
                <a:solidFill>
                  <a:srgbClr val="FF0066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99" name="文本框 1"/>
          <p:cNvSpPr txBox="1"/>
          <p:nvPr/>
        </p:nvSpPr>
        <p:spPr>
          <a:xfrm>
            <a:off x="860425" y="587375"/>
            <a:ext cx="2193925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随堂练习</a:t>
            </a:r>
            <a:endParaRPr lang="zh-CN" altLang="en-US" sz="3200">
              <a:solidFill>
                <a:srgbClr val="C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直接连接符 17409"/>
          <p:cNvSpPr/>
          <p:nvPr/>
        </p:nvSpPr>
        <p:spPr>
          <a:xfrm>
            <a:off x="5707063" y="5033963"/>
            <a:ext cx="2879725" cy="0"/>
          </a:xfrm>
          <a:prstGeom prst="line">
            <a:avLst/>
          </a:prstGeom>
          <a:ln w="9525">
            <a:noFill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17411" name="组合 17410"/>
          <p:cNvGrpSpPr/>
          <p:nvPr/>
        </p:nvGrpSpPr>
        <p:grpSpPr>
          <a:xfrm>
            <a:off x="5689600" y="2470150"/>
            <a:ext cx="3198813" cy="3154363"/>
            <a:chOff x="0" y="0"/>
            <a:chExt cx="1977" cy="2022"/>
          </a:xfrm>
        </p:grpSpPr>
        <p:sp>
          <p:nvSpPr>
            <p:cNvPr id="16387" name="直接连接符 17411"/>
            <p:cNvSpPr/>
            <p:nvPr/>
          </p:nvSpPr>
          <p:spPr>
            <a:xfrm>
              <a:off x="0" y="1742"/>
              <a:ext cx="197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388" name="直接连接符 17412"/>
            <p:cNvSpPr/>
            <p:nvPr/>
          </p:nvSpPr>
          <p:spPr>
            <a:xfrm>
              <a:off x="415" y="200"/>
              <a:ext cx="0" cy="154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直接连接符 17413"/>
            <p:cNvSpPr/>
            <p:nvPr/>
          </p:nvSpPr>
          <p:spPr>
            <a:xfrm>
              <a:off x="1621" y="200"/>
              <a:ext cx="0" cy="154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直接连接符 17414"/>
            <p:cNvSpPr/>
            <p:nvPr/>
          </p:nvSpPr>
          <p:spPr>
            <a:xfrm>
              <a:off x="415" y="298"/>
              <a:ext cx="130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文本框 17415"/>
            <p:cNvSpPr txBox="1"/>
            <p:nvPr/>
          </p:nvSpPr>
          <p:spPr>
            <a:xfrm>
              <a:off x="124" y="50"/>
              <a:ext cx="22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A</a:t>
              </a:r>
              <a:endParaRPr lang="en-US" altLang="zh-CN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文本框 17416"/>
            <p:cNvSpPr txBox="1"/>
            <p:nvPr/>
          </p:nvSpPr>
          <p:spPr>
            <a:xfrm>
              <a:off x="1669" y="0"/>
              <a:ext cx="22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B</a:t>
              </a:r>
              <a:endParaRPr lang="en-US" altLang="zh-CN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任意多边形 17417"/>
            <p:cNvSpPr/>
            <p:nvPr/>
          </p:nvSpPr>
          <p:spPr>
            <a:xfrm>
              <a:off x="415" y="249"/>
              <a:ext cx="1206" cy="1294"/>
            </a:xfrm>
            <a:custGeom>
              <a:avLst/>
              <a:gdLst/>
              <a:ahLst/>
              <a:cxnLst/>
              <a:pathLst>
                <a:path w="1134" h="1089">
                  <a:moveTo>
                    <a:pt x="0" y="0"/>
                  </a:moveTo>
                  <a:cubicBezTo>
                    <a:pt x="177" y="544"/>
                    <a:pt x="355" y="1089"/>
                    <a:pt x="544" y="1089"/>
                  </a:cubicBezTo>
                  <a:cubicBezTo>
                    <a:pt x="733" y="1089"/>
                    <a:pt x="933" y="544"/>
                    <a:pt x="1134" y="0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6394" name="组合 17418"/>
            <p:cNvGrpSpPr/>
            <p:nvPr/>
          </p:nvGrpSpPr>
          <p:grpSpPr>
            <a:xfrm>
              <a:off x="570" y="1244"/>
              <a:ext cx="240" cy="498"/>
              <a:chOff x="0" y="0"/>
              <a:chExt cx="226" cy="272"/>
            </a:xfrm>
          </p:grpSpPr>
          <p:sp>
            <p:nvSpPr>
              <p:cNvPr id="16395" name="椭圆 17419"/>
              <p:cNvSpPr/>
              <p:nvPr/>
            </p:nvSpPr>
            <p:spPr>
              <a:xfrm>
                <a:off x="45" y="0"/>
                <a:ext cx="136" cy="91"/>
              </a:xfrm>
              <a:prstGeom prst="ellipse">
                <a:avLst/>
              </a:prstGeom>
              <a:solidFill>
                <a:schemeClr val="bg1">
                  <a:alpha val="87000"/>
                </a:schemeClr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6" name="直接连接符 17420"/>
              <p:cNvSpPr/>
              <p:nvPr/>
            </p:nvSpPr>
            <p:spPr>
              <a:xfrm flipH="1">
                <a:off x="0" y="91"/>
                <a:ext cx="90" cy="45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7" name="直接连接符 17421"/>
              <p:cNvSpPr/>
              <p:nvPr/>
            </p:nvSpPr>
            <p:spPr>
              <a:xfrm>
                <a:off x="136" y="92"/>
                <a:ext cx="90" cy="4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8" name="任意多边形 17422"/>
              <p:cNvSpPr/>
              <p:nvPr/>
            </p:nvSpPr>
            <p:spPr>
              <a:xfrm>
                <a:off x="72" y="91"/>
                <a:ext cx="91" cy="90"/>
              </a:xfrm>
              <a:custGeom>
                <a:avLst/>
                <a:gdLst/>
                <a:ahLst/>
                <a:cxnLst/>
                <a:pathLst>
                  <a:path w="119" h="166">
                    <a:moveTo>
                      <a:pt x="0" y="10"/>
                    </a:moveTo>
                    <a:cubicBezTo>
                      <a:pt x="3" y="43"/>
                      <a:pt x="5" y="77"/>
                      <a:pt x="9" y="110"/>
                    </a:cubicBezTo>
                    <a:cubicBezTo>
                      <a:pt x="11" y="126"/>
                      <a:pt x="9" y="143"/>
                      <a:pt x="18" y="156"/>
                    </a:cubicBezTo>
                    <a:cubicBezTo>
                      <a:pt x="23" y="164"/>
                      <a:pt x="37" y="162"/>
                      <a:pt x="46" y="165"/>
                    </a:cubicBezTo>
                    <a:cubicBezTo>
                      <a:pt x="67" y="162"/>
                      <a:pt x="91" y="166"/>
                      <a:pt x="110" y="156"/>
                    </a:cubicBezTo>
                    <a:cubicBezTo>
                      <a:pt x="119" y="152"/>
                      <a:pt x="119" y="138"/>
                      <a:pt x="119" y="128"/>
                    </a:cubicBezTo>
                    <a:cubicBezTo>
                      <a:pt x="119" y="80"/>
                      <a:pt x="100" y="46"/>
                      <a:pt x="100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399" name="直接连接符 17423"/>
              <p:cNvSpPr/>
              <p:nvPr/>
            </p:nvSpPr>
            <p:spPr>
              <a:xfrm>
                <a:off x="90" y="182"/>
                <a:ext cx="0" cy="9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0" name="直接连接符 17424"/>
              <p:cNvSpPr/>
              <p:nvPr/>
            </p:nvSpPr>
            <p:spPr>
              <a:xfrm>
                <a:off x="154" y="182"/>
                <a:ext cx="0" cy="9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01" name="直接连接符 17425"/>
            <p:cNvSpPr/>
            <p:nvPr/>
          </p:nvSpPr>
          <p:spPr>
            <a:xfrm>
              <a:off x="221" y="1244"/>
              <a:ext cx="483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02" name="直接连接符 17426"/>
            <p:cNvSpPr/>
            <p:nvPr/>
          </p:nvSpPr>
          <p:spPr>
            <a:xfrm>
              <a:off x="752" y="1742"/>
              <a:ext cx="0" cy="24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03" name="文本框 17427"/>
            <p:cNvSpPr txBox="1"/>
            <p:nvPr/>
          </p:nvSpPr>
          <p:spPr>
            <a:xfrm>
              <a:off x="260" y="1719"/>
              <a:ext cx="22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C</a:t>
              </a:r>
              <a:endParaRPr lang="en-US" altLang="zh-CN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04" name="文本框 17428"/>
            <p:cNvSpPr txBox="1"/>
            <p:nvPr/>
          </p:nvSpPr>
          <p:spPr>
            <a:xfrm>
              <a:off x="1524" y="1723"/>
              <a:ext cx="22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D</a:t>
              </a:r>
              <a:endParaRPr lang="en-US" altLang="zh-CN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05" name="直接连接符 17429"/>
            <p:cNvSpPr/>
            <p:nvPr/>
          </p:nvSpPr>
          <p:spPr>
            <a:xfrm>
              <a:off x="415" y="1742"/>
              <a:ext cx="0" cy="24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06" name="直接连接符 17430"/>
            <p:cNvSpPr/>
            <p:nvPr/>
          </p:nvSpPr>
          <p:spPr>
            <a:xfrm>
              <a:off x="415" y="1842"/>
              <a:ext cx="33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arrow" w="med" len="med"/>
              <a:tailEnd type="arrow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07" name="直接连接符 17431"/>
            <p:cNvSpPr/>
            <p:nvPr/>
          </p:nvSpPr>
          <p:spPr>
            <a:xfrm>
              <a:off x="435" y="238"/>
              <a:ext cx="115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arrow" w="med" len="med"/>
              <a:tailEnd type="arrow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08" name="直接连接符 17432"/>
            <p:cNvSpPr/>
            <p:nvPr/>
          </p:nvSpPr>
          <p:spPr>
            <a:xfrm>
              <a:off x="356" y="1244"/>
              <a:ext cx="0" cy="49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arrow" w="med" len="med"/>
              <a:tailEnd type="arrow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09" name="直接连接符 17433"/>
            <p:cNvSpPr/>
            <p:nvPr/>
          </p:nvSpPr>
          <p:spPr>
            <a:xfrm>
              <a:off x="1716" y="298"/>
              <a:ext cx="0" cy="14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miter/>
              <a:headEnd type="arrow" w="med" len="med"/>
              <a:tailEnd type="arrow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10" name="文本框 17434"/>
            <p:cNvSpPr txBox="1"/>
            <p:nvPr/>
          </p:nvSpPr>
          <p:spPr>
            <a:xfrm>
              <a:off x="127" y="1393"/>
              <a:ext cx="2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1400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0.7</a:t>
              </a:r>
              <a:endParaRPr lang="en-US" altLang="zh-CN" sz="140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11" name="文本框 17435"/>
            <p:cNvSpPr txBox="1"/>
            <p:nvPr/>
          </p:nvSpPr>
          <p:spPr>
            <a:xfrm>
              <a:off x="1138" y="0"/>
              <a:ext cx="2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1400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1.6</a:t>
              </a:r>
              <a:endParaRPr lang="en-US" altLang="zh-CN" sz="140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12" name="文本框 17436"/>
            <p:cNvSpPr txBox="1"/>
            <p:nvPr/>
          </p:nvSpPr>
          <p:spPr>
            <a:xfrm>
              <a:off x="1669" y="946"/>
              <a:ext cx="2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1400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2.2</a:t>
              </a:r>
              <a:endParaRPr lang="en-US" altLang="zh-CN" sz="140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13" name="文本框 17437"/>
            <p:cNvSpPr txBox="1"/>
            <p:nvPr/>
          </p:nvSpPr>
          <p:spPr>
            <a:xfrm>
              <a:off x="416" y="1830"/>
              <a:ext cx="2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1400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0.4</a:t>
              </a:r>
              <a:endParaRPr lang="en-US" altLang="zh-CN" sz="140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14" name="文本框 17438"/>
            <p:cNvSpPr txBox="1"/>
            <p:nvPr/>
          </p:nvSpPr>
          <p:spPr>
            <a:xfrm>
              <a:off x="843" y="1315"/>
              <a:ext cx="21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E</a:t>
              </a:r>
              <a:endParaRPr lang="en-US" altLang="zh-CN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15" name="文本框 17439"/>
            <p:cNvSpPr txBox="1"/>
            <p:nvPr/>
          </p:nvSpPr>
          <p:spPr>
            <a:xfrm>
              <a:off x="730" y="1134"/>
              <a:ext cx="2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F</a:t>
              </a:r>
              <a:endParaRPr lang="en-US" altLang="zh-CN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41" name="文本框 17440"/>
          <p:cNvSpPr txBox="1"/>
          <p:nvPr/>
        </p:nvSpPr>
        <p:spPr>
          <a:xfrm>
            <a:off x="415925" y="425450"/>
            <a:ext cx="8389938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解 ：如图，</a:t>
            </a:r>
            <a:endParaRPr lang="zh-CN" altLang="en-US" sz="2400" b="1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417" name="文本框 17441"/>
          <p:cNvSpPr txBox="1"/>
          <p:nvPr/>
        </p:nvSpPr>
        <p:spPr>
          <a:xfrm>
            <a:off x="90488" y="48831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en-US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443" name="文本框 17442"/>
          <p:cNvSpPr txBox="1"/>
          <p:nvPr/>
        </p:nvSpPr>
        <p:spPr>
          <a:xfrm>
            <a:off x="246063" y="5584825"/>
            <a:ext cx="7967662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所以，绳子最低点到地面的距离为 </a:t>
            </a:r>
            <a:r>
              <a:rPr lang="en-US" altLang="zh-CN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0.2</a:t>
            </a:r>
            <a:r>
              <a:rPr lang="zh-CN" altLang="en-US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米</a:t>
            </a:r>
            <a:r>
              <a:rPr lang="en-US" altLang="zh-CN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400" b="1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17444" name="组合 17443"/>
          <p:cNvGrpSpPr/>
          <p:nvPr/>
        </p:nvGrpSpPr>
        <p:grpSpPr>
          <a:xfrm>
            <a:off x="5749925" y="2182813"/>
            <a:ext cx="3313113" cy="3600450"/>
            <a:chOff x="0" y="0"/>
            <a:chExt cx="2087" cy="2268"/>
          </a:xfrm>
        </p:grpSpPr>
        <p:sp>
          <p:nvSpPr>
            <p:cNvPr id="16420" name="直接连接符 17444"/>
            <p:cNvSpPr/>
            <p:nvPr/>
          </p:nvSpPr>
          <p:spPr>
            <a:xfrm>
              <a:off x="0" y="1905"/>
              <a:ext cx="1996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21" name="文本框 17445"/>
            <p:cNvSpPr txBox="1"/>
            <p:nvPr/>
          </p:nvSpPr>
          <p:spPr>
            <a:xfrm>
              <a:off x="817" y="1859"/>
              <a:ext cx="22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O</a:t>
              </a:r>
              <a:endParaRPr lang="en-US" altLang="zh-CN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22" name="直接连接符 17446"/>
            <p:cNvSpPr/>
            <p:nvPr/>
          </p:nvSpPr>
          <p:spPr>
            <a:xfrm>
              <a:off x="998" y="91"/>
              <a:ext cx="0" cy="2177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miter/>
              <a:headEnd type="triangl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23" name="文本框 17447"/>
            <p:cNvSpPr txBox="1"/>
            <p:nvPr/>
          </p:nvSpPr>
          <p:spPr>
            <a:xfrm>
              <a:off x="1860" y="1859"/>
              <a:ext cx="227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x</a:t>
              </a:r>
              <a:endParaRPr lang="en-US" altLang="zh-CN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24" name="文本框 17448"/>
            <p:cNvSpPr txBox="1"/>
            <p:nvPr/>
          </p:nvSpPr>
          <p:spPr>
            <a:xfrm>
              <a:off x="998" y="0"/>
              <a:ext cx="227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zh-CN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  <a:endParaRPr lang="en-US" altLang="zh-CN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50" name="文本框 17449"/>
          <p:cNvSpPr txBox="1"/>
          <p:nvPr/>
        </p:nvSpPr>
        <p:spPr>
          <a:xfrm>
            <a:off x="190500" y="390525"/>
            <a:ext cx="8748713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 以</a:t>
            </a:r>
            <a:r>
              <a:rPr lang="en-US" altLang="zh-CN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CD</a:t>
            </a:r>
            <a:r>
              <a:rPr lang="zh-CN" altLang="en-US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所在的直线为</a:t>
            </a:r>
            <a:r>
              <a:rPr lang="en-US" altLang="zh-CN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X</a:t>
            </a:r>
            <a:r>
              <a:rPr lang="zh-CN" altLang="en-US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轴，</a:t>
            </a:r>
            <a:r>
              <a:rPr lang="en-US" altLang="zh-CN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CD</a:t>
            </a:r>
            <a:r>
              <a:rPr lang="zh-CN" altLang="en-US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的中垂线为</a:t>
            </a:r>
            <a:r>
              <a:rPr lang="en-US" altLang="zh-CN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r>
              <a:rPr lang="zh-CN" altLang="en-US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轴建立</a:t>
            </a:r>
            <a:endParaRPr lang="zh-CN" altLang="en-US" sz="2400" b="1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，</a:t>
            </a:r>
            <a:endParaRPr lang="zh-CN" altLang="en-US" sz="2400" b="1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451" name="文本框 17450"/>
          <p:cNvSpPr txBox="1"/>
          <p:nvPr/>
        </p:nvSpPr>
        <p:spPr>
          <a:xfrm>
            <a:off x="55563" y="930275"/>
            <a:ext cx="8748712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直角坐标系 则 B（0.8, 2.2），F（- 0.4, 0.7）</a:t>
            </a:r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427" name="文本框 17451"/>
          <p:cNvSpPr txBox="1"/>
          <p:nvPr/>
        </p:nvSpPr>
        <p:spPr>
          <a:xfrm>
            <a:off x="573088" y="1714500"/>
            <a:ext cx="610552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设 y = ax</a:t>
            </a:r>
            <a:r>
              <a:rPr lang="zh-CN" altLang="en-US" sz="2400" b="1" baseline="30000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  </a:t>
            </a: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+ k ,从而有</a:t>
            </a:r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0.64a + k = 2.2 </a:t>
            </a:r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0.16a + k = 0.7</a:t>
            </a:r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428" name="左大括号 17452"/>
          <p:cNvSpPr/>
          <p:nvPr/>
        </p:nvSpPr>
        <p:spPr>
          <a:xfrm>
            <a:off x="1157288" y="2349500"/>
            <a:ext cx="177800" cy="415925"/>
          </a:xfrm>
          <a:prstGeom prst="leftBrace">
            <a:avLst>
              <a:gd name="adj1" fmla="val 194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algn="ctr" eaLnBrk="0" hangingPunct="0"/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429" name="左大括号 17453"/>
          <p:cNvSpPr/>
          <p:nvPr/>
        </p:nvSpPr>
        <p:spPr>
          <a:xfrm>
            <a:off x="2282825" y="3448050"/>
            <a:ext cx="179388" cy="415925"/>
          </a:xfrm>
          <a:prstGeom prst="leftBrace">
            <a:avLst>
              <a:gd name="adj1" fmla="val 193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p>
            <a:pPr algn="ctr" eaLnBrk="0" hangingPunct="0"/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430" name="文本框 17454"/>
          <p:cNvSpPr txBox="1"/>
          <p:nvPr/>
        </p:nvSpPr>
        <p:spPr>
          <a:xfrm>
            <a:off x="1119188" y="3568700"/>
            <a:ext cx="806450" cy="314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解得：</a:t>
            </a:r>
            <a:endParaRPr lang="zh-CN" altLang="en-US" b="1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431" name="文本框 17455"/>
          <p:cNvSpPr txBox="1"/>
          <p:nvPr/>
        </p:nvSpPr>
        <p:spPr>
          <a:xfrm rot="-10800000" flipV="1">
            <a:off x="2470150" y="3148013"/>
            <a:ext cx="2003425" cy="104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 = </a:t>
            </a:r>
            <a:endParaRPr lang="en-US" altLang="zh-CN" sz="2400" b="1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K = 0.2</a:t>
            </a:r>
            <a:endParaRPr lang="en-US" altLang="zh-CN" sz="2400" b="1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16432" name="组合 17456"/>
          <p:cNvGrpSpPr/>
          <p:nvPr/>
        </p:nvGrpSpPr>
        <p:grpSpPr>
          <a:xfrm>
            <a:off x="3263900" y="3201988"/>
            <a:ext cx="430213" cy="649287"/>
            <a:chOff x="0" y="0"/>
            <a:chExt cx="294" cy="477"/>
          </a:xfrm>
        </p:grpSpPr>
        <p:sp>
          <p:nvSpPr>
            <p:cNvPr id="16433" name="直接连接符 17457"/>
            <p:cNvSpPr/>
            <p:nvPr/>
          </p:nvSpPr>
          <p:spPr>
            <a:xfrm>
              <a:off x="0" y="250"/>
              <a:ext cx="2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34" name="文本框 17458"/>
            <p:cNvSpPr txBox="1"/>
            <p:nvPr/>
          </p:nvSpPr>
          <p:spPr>
            <a:xfrm>
              <a:off x="0" y="0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2000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25</a:t>
              </a:r>
              <a:endParaRPr lang="en-US" altLang="zh-CN" sz="20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35" name="文本框 17459"/>
            <p:cNvSpPr txBox="1"/>
            <p:nvPr/>
          </p:nvSpPr>
          <p:spPr>
            <a:xfrm>
              <a:off x="22" y="227"/>
              <a:ext cx="20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2000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8</a:t>
              </a:r>
              <a:endParaRPr lang="en-US" altLang="zh-CN" sz="20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36" name="文本框 17460"/>
          <p:cNvSpPr txBox="1"/>
          <p:nvPr/>
        </p:nvSpPr>
        <p:spPr>
          <a:xfrm>
            <a:off x="671513" y="4129088"/>
            <a:ext cx="4125912" cy="1406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lnSpc>
                <a:spcPct val="180000"/>
              </a:lnSpc>
            </a:pP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所以，y =   x</a:t>
            </a:r>
            <a:r>
              <a:rPr lang="zh-CN" altLang="en-US" sz="2400" b="1" baseline="30000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+ 0.2</a:t>
            </a:r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2400" b="1" dirty="0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顶点 E（0, 0.2）</a:t>
            </a:r>
            <a:endParaRPr lang="zh-CN" altLang="en-US" sz="2400" b="1" dirty="0">
              <a:solidFill>
                <a:srgbClr val="14141E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16437" name="组合 17461"/>
          <p:cNvGrpSpPr/>
          <p:nvPr/>
        </p:nvGrpSpPr>
        <p:grpSpPr>
          <a:xfrm>
            <a:off x="2074863" y="4271963"/>
            <a:ext cx="466725" cy="671512"/>
            <a:chOff x="0" y="0"/>
            <a:chExt cx="294" cy="423"/>
          </a:xfrm>
        </p:grpSpPr>
        <p:sp>
          <p:nvSpPr>
            <p:cNvPr id="16438" name="直接连接符 17462"/>
            <p:cNvSpPr/>
            <p:nvPr/>
          </p:nvSpPr>
          <p:spPr>
            <a:xfrm>
              <a:off x="18" y="209"/>
              <a:ext cx="2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39" name="文本框 17463"/>
            <p:cNvSpPr txBox="1"/>
            <p:nvPr/>
          </p:nvSpPr>
          <p:spPr>
            <a:xfrm>
              <a:off x="0" y="0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2000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25</a:t>
              </a:r>
              <a:endParaRPr lang="en-US" altLang="zh-CN" sz="20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6440" name="文本框 17464"/>
            <p:cNvSpPr txBox="1"/>
            <p:nvPr/>
          </p:nvSpPr>
          <p:spPr>
            <a:xfrm>
              <a:off x="36" y="173"/>
              <a:ext cx="20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/>
              <a:r>
                <a:rPr lang="en-US" altLang="zh-CN" sz="2000" b="1">
                  <a:solidFill>
                    <a:srgbClr val="14141E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8</a:t>
              </a:r>
              <a:endParaRPr lang="en-US" altLang="zh-CN" sz="2000" b="1">
                <a:solidFill>
                  <a:srgbClr val="14141E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1" grpId="0"/>
      <p:bldP spid="17443" grpId="0"/>
      <p:bldP spid="17450" grpId="0"/>
      <p:bldP spid="174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365125" y="704850"/>
            <a:ext cx="8496300" cy="2651125"/>
          </a:xfrm>
          <a:prstGeom prst="rect">
            <a:avLst/>
          </a:prstGeom>
          <a:noFill/>
          <a:ln w="9525">
            <a:noFill/>
            <a:miter/>
          </a:ln>
          <a:effectLst>
            <a:outerShdw dist="35921" dir="2699999" algn="ctr" rotWithShape="0">
              <a:srgbClr val="C0C0C0"/>
            </a:outerShdw>
          </a:effec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noProof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</a:t>
            </a:r>
            <a:r>
              <a:rPr lang="en-US" altLang="zh-CN" sz="2400" noProof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24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.  </a:t>
            </a:r>
            <a:r>
              <a:rPr lang="zh-CN" altLang="en-US" sz="2400" b="1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如图是某公园一圆形喷水池，水流在各方向沿形</a:t>
            </a:r>
            <a:endParaRPr lang="zh-CN" altLang="en-US" sz="2400" b="1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状相同的抛物线落下，如果喷头所在处A（0，1.25），水流路</a:t>
            </a:r>
            <a:endParaRPr lang="zh-CN" altLang="en-US" sz="2400" b="1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线最高处B（1，2.25），则该抛物线的解析式为____________</a:t>
            </a:r>
            <a:endParaRPr lang="zh-CN" altLang="en-US" sz="2400" b="1" noProof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如果不考虑其他因素，那么水池的半径至少要____米，才能使</a:t>
            </a:r>
            <a:endParaRPr lang="zh-CN" altLang="en-US" sz="2400" b="1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喷出的水流不致落到池外。</a:t>
            </a:r>
            <a:endParaRPr lang="zh-CN" altLang="en-US" sz="2400" b="1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10" name="图片 18434" descr="喷泉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3540125"/>
            <a:ext cx="5338763" cy="27797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6" name="组合 18435"/>
          <p:cNvGrpSpPr/>
          <p:nvPr/>
        </p:nvGrpSpPr>
        <p:grpSpPr>
          <a:xfrm>
            <a:off x="1619250" y="3579813"/>
            <a:ext cx="5486400" cy="3278187"/>
            <a:chOff x="0" y="0"/>
            <a:chExt cx="1860" cy="1406"/>
          </a:xfrm>
        </p:grpSpPr>
        <p:sp>
          <p:nvSpPr>
            <p:cNvPr id="17412" name="直接连接符 18436"/>
            <p:cNvSpPr/>
            <p:nvPr/>
          </p:nvSpPr>
          <p:spPr>
            <a:xfrm>
              <a:off x="0" y="1134"/>
              <a:ext cx="1860" cy="0"/>
            </a:xfrm>
            <a:prstGeom prst="line">
              <a:avLst/>
            </a:prstGeom>
            <a:ln w="22225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7413" name="直接连接符 18437"/>
            <p:cNvSpPr/>
            <p:nvPr/>
          </p:nvSpPr>
          <p:spPr>
            <a:xfrm>
              <a:off x="907" y="0"/>
              <a:ext cx="0" cy="1406"/>
            </a:xfrm>
            <a:prstGeom prst="line">
              <a:avLst/>
            </a:prstGeom>
            <a:ln w="22225" cap="flat" cmpd="sng">
              <a:solidFill>
                <a:srgbClr val="FF0000"/>
              </a:solidFill>
              <a:prstDash val="solid"/>
              <a:miter/>
              <a:headEnd type="triangl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7414" name="任意多边形 18438"/>
            <p:cNvSpPr/>
            <p:nvPr/>
          </p:nvSpPr>
          <p:spPr>
            <a:xfrm>
              <a:off x="907" y="424"/>
              <a:ext cx="726" cy="710"/>
            </a:xfrm>
            <a:custGeom>
              <a:avLst/>
              <a:gdLst/>
              <a:ahLst/>
              <a:cxnLst/>
              <a:pathLst>
                <a:path w="726" h="710">
                  <a:moveTo>
                    <a:pt x="726" y="710"/>
                  </a:moveTo>
                  <a:cubicBezTo>
                    <a:pt x="605" y="430"/>
                    <a:pt x="484" y="150"/>
                    <a:pt x="363" y="75"/>
                  </a:cubicBezTo>
                  <a:cubicBezTo>
                    <a:pt x="242" y="0"/>
                    <a:pt x="60" y="227"/>
                    <a:pt x="0" y="257"/>
                  </a:cubicBezTo>
                </a:path>
              </a:pathLst>
            </a:custGeom>
            <a:noFill/>
            <a:ln w="222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8440" name="组合 18439"/>
          <p:cNvGrpSpPr/>
          <p:nvPr/>
        </p:nvGrpSpPr>
        <p:grpSpPr>
          <a:xfrm>
            <a:off x="4003675" y="3851275"/>
            <a:ext cx="3130550" cy="2379663"/>
            <a:chOff x="0" y="0"/>
            <a:chExt cx="1546" cy="1467"/>
          </a:xfrm>
        </p:grpSpPr>
        <p:sp>
          <p:nvSpPr>
            <p:cNvPr id="18441" name="文本框 18440"/>
            <p:cNvSpPr txBox="1"/>
            <p:nvPr/>
          </p:nvSpPr>
          <p:spPr>
            <a:xfrm>
              <a:off x="0" y="0"/>
              <a:ext cx="1546" cy="1467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dist="35921" dir="2699999" algn="ctr" rotWithShape="0">
                <a:srgbClr val="C0C0C0"/>
              </a:outerShdw>
            </a:effectLst>
          </p:spPr>
          <p:txBody>
            <a:bodyPr>
              <a:spAutoFit/>
            </a:bodyPr>
            <a:p>
              <a:pPr eaLnBrk="0" hangingPunct="0"/>
              <a:r>
                <a:rPr lang="en-US" altLang="zh-CN" noProof="1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Y</a:t>
              </a:r>
              <a:endParaRPr lang="en-US" altLang="zh-CN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0" hangingPunct="0"/>
              <a:endParaRPr lang="en-US" altLang="zh-CN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0" hangingPunct="0"/>
              <a:r>
                <a:rPr lang="en-US" altLang="zh-CN" noProof="1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       </a:t>
              </a:r>
              <a:endParaRPr lang="en-US" altLang="zh-CN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0" hangingPunct="0"/>
              <a:endParaRPr lang="en-US" altLang="zh-CN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0" hangingPunct="0"/>
              <a:r>
                <a:rPr lang="en-US" altLang="zh-CN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A(0,1.25)</a:t>
              </a:r>
              <a:endParaRPr lang="en-US" altLang="zh-CN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0" hangingPunct="0"/>
              <a:endParaRPr lang="en-US" altLang="zh-CN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0" hangingPunct="0"/>
              <a:endParaRPr lang="en-US" altLang="zh-CN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eaLnBrk="0" hangingPunct="0"/>
              <a:r>
                <a:rPr lang="en-US" altLang="zh-CN" noProof="1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O                                              </a:t>
              </a:r>
              <a:r>
                <a:rPr lang="en-US" altLang="zh-CN" sz="2400" noProof="1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x</a:t>
              </a:r>
              <a:endParaRPr lang="en-US" altLang="zh-CN" sz="2400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42" name="文本框 18441"/>
            <p:cNvSpPr txBox="1"/>
            <p:nvPr/>
          </p:nvSpPr>
          <p:spPr>
            <a:xfrm>
              <a:off x="445" y="422"/>
              <a:ext cx="668" cy="395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dist="35921" dir="2699999" algn="ctr" rotWithShape="0">
                <a:srgbClr val="C0C0C0"/>
              </a:outerShdw>
            </a:effectLst>
          </p:spPr>
          <p:txBody>
            <a:bodyPr>
              <a:spAutoFit/>
            </a:bodyPr>
            <a:p>
              <a:pPr eaLnBrk="0" hangingPunct="0"/>
              <a:r>
                <a:rPr lang="zh-CN" altLang="en-US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      </a:t>
              </a:r>
              <a:r>
                <a:rPr lang="en-US" altLang="zh-CN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B(1,2.25 </a:t>
              </a:r>
              <a:r>
                <a:rPr lang="zh-CN" altLang="en-US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）</a:t>
              </a:r>
              <a:r>
                <a:rPr lang="zh-CN" altLang="en-US" noProof="1">
                  <a:solidFill>
                    <a:srgbClr val="66FF33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 </a:t>
              </a:r>
              <a:r>
                <a:rPr lang="zh-CN" altLang="en-US" noProof="1"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   </a:t>
              </a:r>
              <a:endParaRPr lang="zh-CN" altLang="en-US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43" name="文本框 18442"/>
            <p:cNvSpPr txBox="1"/>
            <p:nvPr/>
          </p:nvSpPr>
          <p:spPr>
            <a:xfrm>
              <a:off x="231" y="289"/>
              <a:ext cx="593" cy="357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dist="35921" dir="2699999" algn="ctr" rotWithShape="0">
                <a:srgbClr val="C0C0C0"/>
              </a:outerShdw>
            </a:effectLst>
          </p:spPr>
          <p:txBody>
            <a:bodyPr wrap="none" anchor="t">
              <a:spAutoFit/>
            </a:bodyPr>
            <a:p>
              <a:pPr eaLnBrk="0" hangingPunct="0"/>
              <a:r>
                <a:rPr lang="zh-CN" altLang="en-US" sz="3200" noProof="1"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      ．</a:t>
              </a:r>
              <a:endParaRPr lang="zh-CN" altLang="en-US" sz="3200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4" name="文本框 18443"/>
          <p:cNvSpPr txBox="1"/>
          <p:nvPr/>
        </p:nvSpPr>
        <p:spPr>
          <a:xfrm>
            <a:off x="6702425" y="1639888"/>
            <a:ext cx="2441575" cy="4572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C0C0C0"/>
            </a:outerShdw>
          </a:effectLst>
        </p:spPr>
        <p:txBody>
          <a:bodyPr wrap="square" anchor="t">
            <a:spAutoFit/>
          </a:bodyPr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y=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(x-1)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+2.25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6518275" y="2284413"/>
            <a:ext cx="565150" cy="457200"/>
          </a:xfrm>
          <a:prstGeom prst="rect">
            <a:avLst/>
          </a:prstGeom>
          <a:noFill/>
          <a:ln w="9525">
            <a:noFill/>
            <a:miter/>
          </a:ln>
          <a:effectLst>
            <a:outerShdw dist="35921" dir="2699999" algn="ctr" rotWithShape="0">
              <a:srgbClr val="C0C0C0"/>
            </a:outerShdw>
          </a:effectLst>
        </p:spPr>
        <p:txBody>
          <a:bodyPr wrap="square" anchor="t">
            <a:spAutoFit/>
          </a:bodyPr>
          <a:p>
            <a:pPr eaLnBrk="0" hangingPunct="0"/>
            <a:r>
              <a:rPr lang="en-US" altLang="zh-CN" sz="24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2.5</a:t>
            </a:r>
            <a:endParaRPr lang="en-US" altLang="zh-CN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 bldLvl="0" animBg="1"/>
      <p:bldP spid="1844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Line 3"/>
          <p:cNvSpPr/>
          <p:nvPr/>
        </p:nvSpPr>
        <p:spPr>
          <a:xfrm>
            <a:off x="2224088" y="1751013"/>
            <a:ext cx="1371600" cy="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434" name="Text Box 4"/>
          <p:cNvSpPr txBox="1"/>
          <p:nvPr/>
        </p:nvSpPr>
        <p:spPr>
          <a:xfrm>
            <a:off x="2436813" y="126365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抽象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5" name="Text Box 5"/>
          <p:cNvSpPr txBox="1"/>
          <p:nvPr/>
        </p:nvSpPr>
        <p:spPr>
          <a:xfrm>
            <a:off x="2459038" y="1747838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转化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6" name="Text Box 6"/>
          <p:cNvSpPr txBox="1"/>
          <p:nvPr/>
        </p:nvSpPr>
        <p:spPr>
          <a:xfrm>
            <a:off x="3579813" y="1535113"/>
            <a:ext cx="2519362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数学问题</a:t>
            </a:r>
            <a:endParaRPr lang="zh-CN" altLang="en-US" sz="28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437" name="Line 7"/>
          <p:cNvSpPr/>
          <p:nvPr/>
        </p:nvSpPr>
        <p:spPr>
          <a:xfrm>
            <a:off x="5014913" y="1746250"/>
            <a:ext cx="1371600" cy="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438" name="Text Box 8"/>
          <p:cNvSpPr txBox="1"/>
          <p:nvPr/>
        </p:nvSpPr>
        <p:spPr>
          <a:xfrm>
            <a:off x="5260975" y="1230313"/>
            <a:ext cx="1055688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运用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9" name="Text Box 9"/>
          <p:cNvSpPr txBox="1"/>
          <p:nvPr/>
        </p:nvSpPr>
        <p:spPr>
          <a:xfrm>
            <a:off x="4946650" y="172402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数学知识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40" name="Text Box 10"/>
          <p:cNvSpPr txBox="1"/>
          <p:nvPr/>
        </p:nvSpPr>
        <p:spPr>
          <a:xfrm>
            <a:off x="6399213" y="1501775"/>
            <a:ext cx="1954212" cy="944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问题的解决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1" name="Text Box 13"/>
          <p:cNvSpPr txBox="1"/>
          <p:nvPr/>
        </p:nvSpPr>
        <p:spPr>
          <a:xfrm>
            <a:off x="709613" y="2333625"/>
            <a:ext cx="7561262" cy="3511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解题步骤：</a:t>
            </a:r>
            <a:endParaRPr lang="zh-CN" altLang="en-US" sz="28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分析题意，把实际问题转化为数学问题，画出图形</a:t>
            </a: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根据已知条件建立适当的平面直角坐标系</a:t>
            </a: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选用适当的解析式求解</a:t>
            </a: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根据二次函数的解析式解决具体的实际问题</a:t>
            </a:r>
            <a:r>
              <a: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442" name="Text Box 2"/>
          <p:cNvSpPr txBox="1"/>
          <p:nvPr/>
        </p:nvSpPr>
        <p:spPr>
          <a:xfrm>
            <a:off x="700088" y="153511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实际问题</a:t>
            </a:r>
            <a:endParaRPr lang="zh-CN" altLang="en-US" sz="28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443" name="矩形 19468"/>
          <p:cNvSpPr/>
          <p:nvPr/>
        </p:nvSpPr>
        <p:spPr>
          <a:xfrm>
            <a:off x="220663" y="246063"/>
            <a:ext cx="2544762" cy="806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 i="1">
                <a:ln w="12700" cap="flat" cmpd="sng">
                  <a:solidFill>
                    <a:srgbClr val="EAEAEA"/>
                  </a:solidFill>
                  <a:prstDash val="solid"/>
                  <a:bevel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知识梳理</a:t>
            </a:r>
            <a:endParaRPr lang="zh-CN" altLang="en-US" sz="4000" b="1" i="1">
              <a:ln w="12700" cap="flat" cmpd="sng">
                <a:solidFill>
                  <a:srgbClr val="EAEAEA"/>
                </a:solidFill>
                <a:prstDash val="solid"/>
                <a:bevel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5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AutoShape 2"/>
          <p:cNvSpPr/>
          <p:nvPr/>
        </p:nvSpPr>
        <p:spPr>
          <a:xfrm>
            <a:off x="585788" y="2130425"/>
            <a:ext cx="7991475" cy="2606675"/>
          </a:xfrm>
          <a:prstGeom prst="roundRect">
            <a:avLst>
              <a:gd name="adj" fmla="val 16667"/>
            </a:avLst>
          </a:prstGeom>
          <a:solidFill>
            <a:schemeClr val="bg1">
              <a:alpha val="70000"/>
            </a:schemeClr>
          </a:solidFill>
          <a:ln w="254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005E9E">
                <a:alpha val="50000"/>
              </a:srgbClr>
            </a:outerShdw>
          </a:effectLst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9458" name="Text Box 4"/>
          <p:cNvSpPr txBox="1"/>
          <p:nvPr/>
        </p:nvSpPr>
        <p:spPr>
          <a:xfrm>
            <a:off x="1028700" y="2457450"/>
            <a:ext cx="7081838" cy="2287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人生的价值，并不是用时间，而是用深度去衡量的。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列夫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托尔斯泰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矩形 21507"/>
          <p:cNvSpPr/>
          <p:nvPr/>
        </p:nvSpPr>
        <p:spPr>
          <a:xfrm>
            <a:off x="3011488" y="1019175"/>
            <a:ext cx="2519362" cy="965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结束语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261938" y="1008063"/>
            <a:ext cx="914082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2800" b="1">
                <a:solidFill>
                  <a:srgbClr val="00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、请你依据题意把数据标在图上。</a:t>
            </a:r>
            <a:endParaRPr lang="zh-CN" altLang="en-US" sz="2800" b="1">
              <a:solidFill>
                <a:srgbClr val="00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220663" y="1585913"/>
            <a:ext cx="8616950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2、请你建立适当的直角坐标系，并标出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抛物线上</a:t>
            </a:r>
            <a:r>
              <a:rPr lang="zh-CN" altLang="en-US" sz="2800" b="1" dirty="0">
                <a:solidFill>
                  <a:srgbClr val="00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点的</a:t>
            </a:r>
            <a:endParaRPr lang="zh-CN" altLang="en-US" sz="2800" b="1" dirty="0">
              <a:solidFill>
                <a:srgbClr val="00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坐标。</a:t>
            </a:r>
            <a:endParaRPr lang="zh-CN" altLang="en-US" sz="2800" b="1" dirty="0">
              <a:solidFill>
                <a:srgbClr val="00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282575" y="2559050"/>
            <a:ext cx="82597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2800" b="1">
                <a:solidFill>
                  <a:srgbClr val="00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00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、请你选择其中一种建立方式，求出函数解析式。</a:t>
            </a:r>
            <a:endParaRPr lang="zh-CN" altLang="en-US" sz="2800" b="1">
              <a:solidFill>
                <a:srgbClr val="00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330200" y="3243263"/>
            <a:ext cx="32591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2800" b="1">
                <a:solidFill>
                  <a:srgbClr val="00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rgbClr val="000099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、如何解决问题？</a:t>
            </a:r>
            <a:endParaRPr lang="zh-CN" altLang="en-US" sz="2800" b="1">
              <a:solidFill>
                <a:srgbClr val="000099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684213" y="3284538"/>
            <a:ext cx="7704137" cy="1187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一座拱桥的纵截面是抛物线的异端，拱桥的跨度是4.9米，水面宽是4米时，拱顶离水面2米，如图．想了解水面宽度变化时，拱顶离水面的高度怎样变化．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146" name="组合 9218"/>
          <p:cNvGrpSpPr/>
          <p:nvPr/>
        </p:nvGrpSpPr>
        <p:grpSpPr>
          <a:xfrm>
            <a:off x="142875" y="115888"/>
            <a:ext cx="1981200" cy="720725"/>
            <a:chOff x="0" y="0"/>
            <a:chExt cx="1680" cy="611"/>
          </a:xfrm>
        </p:grpSpPr>
        <p:grpSp>
          <p:nvGrpSpPr>
            <p:cNvPr id="6147" name="组合 9219"/>
            <p:cNvGrpSpPr/>
            <p:nvPr/>
          </p:nvGrpSpPr>
          <p:grpSpPr>
            <a:xfrm>
              <a:off x="0" y="0"/>
              <a:ext cx="1680" cy="611"/>
              <a:chOff x="0" y="0"/>
              <a:chExt cx="1056" cy="384"/>
            </a:xfrm>
          </p:grpSpPr>
          <p:sp>
            <p:nvSpPr>
              <p:cNvPr id="6148" name="椭圆 9220"/>
              <p:cNvSpPr/>
              <p:nvPr/>
            </p:nvSpPr>
            <p:spPr>
              <a:xfrm>
                <a:off x="0" y="0"/>
                <a:ext cx="1056" cy="384"/>
              </a:xfrm>
              <a:prstGeom prst="ellipse">
                <a:avLst/>
              </a:prstGeom>
              <a:gradFill rotWithShape="1">
                <a:gsLst>
                  <a:gs pos="0">
                    <a:srgbClr val="00CC00"/>
                  </a:gs>
                  <a:gs pos="50000">
                    <a:schemeClr val="bg1"/>
                  </a:gs>
                  <a:gs pos="100000">
                    <a:srgbClr val="00CC00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49" name="椭圆 9221"/>
              <p:cNvSpPr/>
              <p:nvPr/>
            </p:nvSpPr>
            <p:spPr>
              <a:xfrm>
                <a:off x="96" y="48"/>
                <a:ext cx="864" cy="28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50000">
                    <a:srgbClr val="00CC00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150" name="矩形 9222"/>
            <p:cNvSpPr/>
            <p:nvPr/>
          </p:nvSpPr>
          <p:spPr>
            <a:xfrm>
              <a:off x="400" y="160"/>
              <a:ext cx="864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>
                  <a:ln w="9525" cap="flat" cmpd="sng">
                    <a:solidFill>
                      <a:srgbClr val="D60093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D6009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动脑筋</a:t>
              </a:r>
              <a:endParaRPr lang="zh-CN" altLang="en-US" sz="3600">
                <a:ln w="9525" cap="flat" cmpd="sng">
                  <a:solidFill>
                    <a:srgbClr val="D60093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D6009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24" name="矩形 9223"/>
          <p:cNvSpPr/>
          <p:nvPr/>
        </p:nvSpPr>
        <p:spPr>
          <a:xfrm>
            <a:off x="1116013" y="5516563"/>
            <a:ext cx="392271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华文彩云" panose="02010800040101010101" pitchFamily="2" charset="-122"/>
              </a:rPr>
              <a:t>你能想出办法来吗？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华文彩云" panose="02010800040101010101" pitchFamily="2" charset="-122"/>
            </a:endParaRPr>
          </a:p>
        </p:txBody>
      </p:sp>
      <p:pic>
        <p:nvPicPr>
          <p:cNvPr id="9225" name="图片 9224" descr="IMG_5078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333375"/>
            <a:ext cx="4608513" cy="273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6" name="任意多边形 9225"/>
          <p:cNvSpPr/>
          <p:nvPr/>
        </p:nvSpPr>
        <p:spPr>
          <a:xfrm>
            <a:off x="5508625" y="4581525"/>
            <a:ext cx="2525713" cy="1676400"/>
          </a:xfrm>
          <a:custGeom>
            <a:avLst/>
            <a:gdLst/>
            <a:ahLst/>
            <a:cxnLst/>
            <a:pathLst>
              <a:path w="1591" h="1056">
                <a:moveTo>
                  <a:pt x="0" y="1047"/>
                </a:moveTo>
                <a:cubicBezTo>
                  <a:pt x="201" y="581"/>
                  <a:pt x="429" y="50"/>
                  <a:pt x="854" y="25"/>
                </a:cubicBezTo>
                <a:cubicBezTo>
                  <a:pt x="1279" y="0"/>
                  <a:pt x="1490" y="700"/>
                  <a:pt x="1591" y="1056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27" name="直接连接符 9226"/>
          <p:cNvSpPr/>
          <p:nvPr/>
        </p:nvSpPr>
        <p:spPr>
          <a:xfrm>
            <a:off x="5508625" y="6257925"/>
            <a:ext cx="25257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8" name="任意多边形 9227"/>
          <p:cNvSpPr/>
          <p:nvPr/>
        </p:nvSpPr>
        <p:spPr>
          <a:xfrm>
            <a:off x="5532438" y="5459413"/>
            <a:ext cx="2484437" cy="781050"/>
          </a:xfrm>
          <a:custGeom>
            <a:avLst/>
            <a:gdLst/>
            <a:ahLst/>
            <a:cxnLst/>
            <a:pathLst>
              <a:path w="1565" h="492">
                <a:moveTo>
                  <a:pt x="0" y="492"/>
                </a:moveTo>
                <a:lnTo>
                  <a:pt x="113" y="229"/>
                </a:lnTo>
                <a:lnTo>
                  <a:pt x="222" y="0"/>
                </a:lnTo>
                <a:lnTo>
                  <a:pt x="1402" y="0"/>
                </a:lnTo>
                <a:lnTo>
                  <a:pt x="1493" y="247"/>
                </a:lnTo>
                <a:lnTo>
                  <a:pt x="1565" y="492"/>
                </a:lnTo>
                <a:lnTo>
                  <a:pt x="0" y="492"/>
                </a:lnTo>
                <a:close/>
              </a:path>
            </a:pathLst>
          </a:custGeom>
          <a:solidFill>
            <a:srgbClr val="FF996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29" name="直接连接符 9228"/>
          <p:cNvSpPr/>
          <p:nvPr/>
        </p:nvSpPr>
        <p:spPr>
          <a:xfrm>
            <a:off x="5508625" y="6257925"/>
            <a:ext cx="0" cy="234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0" name="直接连接符 9229"/>
          <p:cNvSpPr/>
          <p:nvPr/>
        </p:nvSpPr>
        <p:spPr>
          <a:xfrm>
            <a:off x="8016875" y="6257925"/>
            <a:ext cx="0" cy="234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1" name="直接连接符 9230"/>
          <p:cNvSpPr/>
          <p:nvPr/>
        </p:nvSpPr>
        <p:spPr>
          <a:xfrm flipH="1">
            <a:off x="5532438" y="6392863"/>
            <a:ext cx="863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2" name="直接连接符 9231"/>
          <p:cNvSpPr/>
          <p:nvPr/>
        </p:nvSpPr>
        <p:spPr>
          <a:xfrm>
            <a:off x="7008813" y="6392863"/>
            <a:ext cx="10080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3" name="文本框 9232"/>
          <p:cNvSpPr txBox="1"/>
          <p:nvPr/>
        </p:nvSpPr>
        <p:spPr>
          <a:xfrm>
            <a:off x="6338888" y="6176963"/>
            <a:ext cx="85566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4.9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4" name="直接连接符 9233"/>
          <p:cNvSpPr/>
          <p:nvPr/>
        </p:nvSpPr>
        <p:spPr>
          <a:xfrm flipH="1">
            <a:off x="5942013" y="5373688"/>
            <a:ext cx="5397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5" name="直接连接符 9234"/>
          <p:cNvSpPr/>
          <p:nvPr/>
        </p:nvSpPr>
        <p:spPr>
          <a:xfrm>
            <a:off x="7023100" y="5359400"/>
            <a:ext cx="6842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6" name="文本框 9235"/>
          <p:cNvSpPr txBox="1"/>
          <p:nvPr/>
        </p:nvSpPr>
        <p:spPr>
          <a:xfrm>
            <a:off x="6496050" y="5132388"/>
            <a:ext cx="855663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7" name="直接连接符 9236"/>
          <p:cNvSpPr/>
          <p:nvPr/>
        </p:nvSpPr>
        <p:spPr>
          <a:xfrm>
            <a:off x="6908800" y="4610100"/>
            <a:ext cx="10255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8" name="直接连接符 9237"/>
          <p:cNvSpPr/>
          <p:nvPr/>
        </p:nvSpPr>
        <p:spPr>
          <a:xfrm>
            <a:off x="7735888" y="5473700"/>
            <a:ext cx="2270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39" name="直接连接符 9238"/>
          <p:cNvSpPr/>
          <p:nvPr/>
        </p:nvSpPr>
        <p:spPr>
          <a:xfrm flipV="1">
            <a:off x="7934325" y="4595813"/>
            <a:ext cx="0" cy="3349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40" name="直接连接符 9239"/>
          <p:cNvSpPr/>
          <p:nvPr/>
        </p:nvSpPr>
        <p:spPr>
          <a:xfrm>
            <a:off x="7934325" y="5132388"/>
            <a:ext cx="0" cy="327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41" name="文本框 9240"/>
          <p:cNvSpPr txBox="1"/>
          <p:nvPr/>
        </p:nvSpPr>
        <p:spPr>
          <a:xfrm>
            <a:off x="7667625" y="4810125"/>
            <a:ext cx="855663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zh-CN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24" grpId="0" animBg="1"/>
      <p:bldP spid="9233" grpId="0" animBg="1"/>
      <p:bldP spid="9236" grpId="0" animBg="1"/>
      <p:bldP spid="92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395288" y="2924175"/>
            <a:ext cx="8458200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分析：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根据题意，要求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CD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宽，只要求出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ED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的长度．在图示的直角坐标系中，即只要求出点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的横坐标．又因为点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在桥洞所成的抛物线上，故应先求出抛物线所对应的函数关系式。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0" name="图片 81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765175"/>
            <a:ext cx="1728787" cy="2055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组合 8195"/>
          <p:cNvGrpSpPr/>
          <p:nvPr/>
        </p:nvGrpSpPr>
        <p:grpSpPr>
          <a:xfrm>
            <a:off x="3492500" y="990600"/>
            <a:ext cx="4775200" cy="1905000"/>
            <a:chOff x="0" y="0"/>
            <a:chExt cx="3008" cy="1200"/>
          </a:xfrm>
        </p:grpSpPr>
        <p:grpSp>
          <p:nvGrpSpPr>
            <p:cNvPr id="7172" name="组合 8196"/>
            <p:cNvGrpSpPr/>
            <p:nvPr/>
          </p:nvGrpSpPr>
          <p:grpSpPr>
            <a:xfrm>
              <a:off x="0" y="0"/>
              <a:ext cx="3008" cy="1200"/>
              <a:chOff x="0" y="0"/>
              <a:chExt cx="3008" cy="1200"/>
            </a:xfrm>
          </p:grpSpPr>
          <p:grpSp>
            <p:nvGrpSpPr>
              <p:cNvPr id="7173" name="组合 8197"/>
              <p:cNvGrpSpPr/>
              <p:nvPr/>
            </p:nvGrpSpPr>
            <p:grpSpPr>
              <a:xfrm>
                <a:off x="0" y="0"/>
                <a:ext cx="2984" cy="1200"/>
                <a:chOff x="0" y="0"/>
                <a:chExt cx="2984" cy="1200"/>
              </a:xfrm>
            </p:grpSpPr>
            <p:pic>
              <p:nvPicPr>
                <p:cNvPr id="7174" name="图片 8198" descr="26"/>
                <p:cNvPicPr>
                  <a:picLocks noChangeAspect="1"/>
                </p:cNvPicPr>
                <p:nvPr/>
              </p:nvPicPr>
              <p:blipFill>
                <a:blip r:embed="rId2"/>
                <a:srcRect b="10585"/>
                <a:stretch>
                  <a:fillRect/>
                </a:stretch>
              </p:blipFill>
              <p:spPr>
                <a:xfrm>
                  <a:off x="1352" y="0"/>
                  <a:ext cx="1344" cy="12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7175" name="右箭头 8199"/>
                <p:cNvSpPr/>
                <p:nvPr/>
              </p:nvSpPr>
              <p:spPr>
                <a:xfrm>
                  <a:off x="0" y="447"/>
                  <a:ext cx="1224" cy="272"/>
                </a:xfrm>
                <a:prstGeom prst="rightArrow">
                  <a:avLst>
                    <a:gd name="adj1" fmla="val 50000"/>
                    <a:gd name="adj2" fmla="val 112500"/>
                  </a:avLst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Comic Sans MS" panose="030F0702030302020204" pitchFamily="66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7176" name="组合 8200"/>
                <p:cNvGrpSpPr/>
                <p:nvPr/>
              </p:nvGrpSpPr>
              <p:grpSpPr>
                <a:xfrm>
                  <a:off x="1448" y="624"/>
                  <a:ext cx="1536" cy="240"/>
                  <a:chOff x="0" y="0"/>
                  <a:chExt cx="1536" cy="240"/>
                </a:xfrm>
              </p:grpSpPr>
              <p:sp>
                <p:nvSpPr>
                  <p:cNvPr id="7177" name="文本框 8201"/>
                  <p:cNvSpPr txBox="1"/>
                  <p:nvPr/>
                </p:nvSpPr>
                <p:spPr>
                  <a:xfrm>
                    <a:off x="0" y="0"/>
                    <a:ext cx="624" cy="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p>
                    <a:pPr eaLnBrk="0" hangingPunct="0">
                      <a:spcBef>
                        <a:spcPct val="50000"/>
                      </a:spcBef>
                    </a:pPr>
                    <a:r>
                      <a:rPr lang="en-US" altLang="zh-CN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宋体" panose="02010600030101010101" pitchFamily="2" charset="-122"/>
                      </a:rPr>
                      <a:t>C</a:t>
                    </a:r>
                    <a:endParaRPr lang="en-US" altLang="zh-CN">
                      <a:solidFill>
                        <a:srgbClr val="FF0000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178" name="文本框 8202"/>
                  <p:cNvSpPr txBox="1"/>
                  <p:nvPr/>
                </p:nvSpPr>
                <p:spPr>
                  <a:xfrm>
                    <a:off x="912" y="9"/>
                    <a:ext cx="624" cy="23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>
                    <a:spAutoFit/>
                  </a:bodyPr>
                  <a:p>
                    <a:pPr eaLnBrk="0" hangingPunct="0">
                      <a:spcBef>
                        <a:spcPct val="50000"/>
                      </a:spcBef>
                    </a:pPr>
                    <a:r>
                      <a:rPr lang="en-US" altLang="zh-CN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宋体" panose="02010600030101010101" pitchFamily="2" charset="-122"/>
                      </a:rPr>
                      <a:t>D</a:t>
                    </a:r>
                    <a:endParaRPr lang="en-US" altLang="zh-CN">
                      <a:solidFill>
                        <a:srgbClr val="FF0000"/>
                      </a:solidFill>
                      <a:latin typeface="Verdana" panose="020B060403050404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179" name="直接连接符 8203"/>
                  <p:cNvSpPr/>
                  <p:nvPr/>
                </p:nvSpPr>
                <p:spPr>
                  <a:xfrm>
                    <a:off x="288" y="144"/>
                    <a:ext cx="576" cy="0"/>
                  </a:xfrm>
                  <a:prstGeom prst="line">
                    <a:avLst/>
                  </a:prstGeom>
                  <a:ln w="15875" cap="rnd" cmpd="sng">
                    <a:solidFill>
                      <a:srgbClr val="FF0000"/>
                    </a:solidFill>
                    <a:prstDash val="sysDot"/>
                    <a:miter/>
                    <a:headEnd type="none" w="med" len="med"/>
                    <a:tailEnd type="none" w="med" len="med"/>
                  </a:ln>
                </p:spPr>
                <p:txBody>
                  <a:bodyPr anchor="t"/>
                  <a:p>
                    <a:endParaRPr lang="zh-CN" altLang="en-US">
                      <a:latin typeface="Comic Sans MS" panose="030F0702030302020204" pitchFamily="66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7180" name="文本框 8204"/>
              <p:cNvSpPr txBox="1"/>
              <p:nvPr/>
            </p:nvSpPr>
            <p:spPr>
              <a:xfrm>
                <a:off x="1448" y="777"/>
                <a:ext cx="624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>
                    <a:solidFill>
                      <a:srgbClr val="FF0000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A</a:t>
                </a:r>
                <a:endParaRPr lang="en-US" altLang="zh-CN">
                  <a:solidFill>
                    <a:srgbClr val="FF0000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1" name="文本框 8205"/>
              <p:cNvSpPr txBox="1"/>
              <p:nvPr/>
            </p:nvSpPr>
            <p:spPr>
              <a:xfrm>
                <a:off x="2384" y="768"/>
                <a:ext cx="624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FF0000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B</a:t>
                </a:r>
                <a:endParaRPr lang="en-US" altLang="zh-CN" b="1">
                  <a:solidFill>
                    <a:srgbClr val="FF0000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82" name="文本框 8206"/>
            <p:cNvSpPr txBox="1"/>
            <p:nvPr/>
          </p:nvSpPr>
          <p:spPr>
            <a:xfrm>
              <a:off x="1880" y="576"/>
              <a:ext cx="38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E</a:t>
              </a:r>
              <a:endParaRPr lang="en-US" altLang="zh-CN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10241"/>
          <p:cNvGrpSpPr/>
          <p:nvPr/>
        </p:nvGrpSpPr>
        <p:grpSpPr>
          <a:xfrm>
            <a:off x="2627313" y="1052513"/>
            <a:ext cx="3373437" cy="1152525"/>
            <a:chOff x="0" y="0"/>
            <a:chExt cx="1905" cy="726"/>
          </a:xfrm>
        </p:grpSpPr>
        <p:sp>
          <p:nvSpPr>
            <p:cNvPr id="8194" name="云形标注 10242"/>
            <p:cNvSpPr/>
            <p:nvPr/>
          </p:nvSpPr>
          <p:spPr>
            <a:xfrm>
              <a:off x="0" y="0"/>
              <a:ext cx="1905" cy="726"/>
            </a:xfrm>
            <a:prstGeom prst="cloudCallout">
              <a:avLst>
                <a:gd name="adj1" fmla="val -47375"/>
                <a:gd name="adj2" fmla="val 77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FF9966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/>
            <a:p>
              <a:pPr algn="ctr"/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195" name="文本框 10243"/>
            <p:cNvSpPr txBox="1"/>
            <p:nvPr/>
          </p:nvSpPr>
          <p:spPr>
            <a:xfrm>
              <a:off x="178" y="182"/>
              <a:ext cx="141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建立函数模型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245" name="文本框 10244"/>
          <p:cNvSpPr txBox="1"/>
          <p:nvPr/>
        </p:nvSpPr>
        <p:spPr>
          <a:xfrm>
            <a:off x="2339975" y="3573463"/>
            <a:ext cx="44973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这是什么样的函数呢？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246" name="组合 10245"/>
          <p:cNvGrpSpPr/>
          <p:nvPr/>
        </p:nvGrpSpPr>
        <p:grpSpPr>
          <a:xfrm>
            <a:off x="3203575" y="4797425"/>
            <a:ext cx="4727575" cy="1733550"/>
            <a:chOff x="0" y="0"/>
            <a:chExt cx="2495" cy="1092"/>
          </a:xfrm>
        </p:grpSpPr>
        <p:sp>
          <p:nvSpPr>
            <p:cNvPr id="8198" name="圆角矩形标注 10246"/>
            <p:cNvSpPr/>
            <p:nvPr/>
          </p:nvSpPr>
          <p:spPr>
            <a:xfrm>
              <a:off x="0" y="0"/>
              <a:ext cx="2495" cy="952"/>
            </a:xfrm>
            <a:prstGeom prst="wedgeRoundRectCallout">
              <a:avLst>
                <a:gd name="adj1" fmla="val -64708"/>
                <a:gd name="adj2" fmla="val 13130"/>
                <a:gd name="adj3" fmla="val 1666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/>
            <a:p>
              <a:pPr algn="ctr"/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199" name="文本框 10247"/>
            <p:cNvSpPr txBox="1"/>
            <p:nvPr/>
          </p:nvSpPr>
          <p:spPr>
            <a:xfrm>
              <a:off x="91" y="227"/>
              <a:ext cx="2359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拱桥的纵截面是抛物线应当是某个二次函数的图象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200" name="矩形 10248"/>
          <p:cNvSpPr/>
          <p:nvPr/>
        </p:nvSpPr>
        <p:spPr>
          <a:xfrm>
            <a:off x="468313" y="423863"/>
            <a:ext cx="3398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你能想出办法来吗？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201" name="图片 10249" descr="6"/>
          <p:cNvPicPr>
            <a:picLocks noChangeAspect="1"/>
          </p:cNvPicPr>
          <p:nvPr/>
        </p:nvPicPr>
        <p:blipFill>
          <a:blip r:embed="rId1">
            <a:lum bright="-12000" contrast="35999"/>
          </a:blip>
          <a:srcRect l="63414" t="71092" r="20726" b="17148"/>
          <a:stretch>
            <a:fillRect/>
          </a:stretch>
        </p:blipFill>
        <p:spPr>
          <a:xfrm>
            <a:off x="395288" y="1341438"/>
            <a:ext cx="1849437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2" name="图片 10250" descr="8"/>
          <p:cNvPicPr>
            <a:picLocks noChangeAspect="1"/>
          </p:cNvPicPr>
          <p:nvPr/>
        </p:nvPicPr>
        <p:blipFill>
          <a:blip r:embed="rId2">
            <a:lum bright="-12000" contrast="35999"/>
          </a:blip>
          <a:srcRect l="20726" t="51241" r="58522" b="35315"/>
          <a:stretch>
            <a:fillRect/>
          </a:stretch>
        </p:blipFill>
        <p:spPr>
          <a:xfrm>
            <a:off x="827088" y="4652963"/>
            <a:ext cx="1766887" cy="1490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片 10251" descr="IMG_5078_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8675" y="1760538"/>
            <a:ext cx="2984500" cy="1938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2868613" y="657225"/>
            <a:ext cx="2684462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我们来比较一下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" name="Freeform 3"/>
          <p:cNvSpPr/>
          <p:nvPr/>
        </p:nvSpPr>
        <p:spPr>
          <a:xfrm>
            <a:off x="971550" y="1052513"/>
            <a:ext cx="2808288" cy="192881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00" h="1068">
                <a:moveTo>
                  <a:pt x="0" y="1068"/>
                </a:moveTo>
                <a:cubicBezTo>
                  <a:pt x="64" y="813"/>
                  <a:pt x="265" y="0"/>
                  <a:pt x="607" y="7"/>
                </a:cubicBezTo>
                <a:cubicBezTo>
                  <a:pt x="904" y="3"/>
                  <a:pt x="1123" y="798"/>
                  <a:pt x="1200" y="1068"/>
                </a:cubicBezTo>
              </a:path>
            </a:pathLst>
          </a:custGeom>
          <a:noFill/>
          <a:ln w="508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19" name="Freeform 4"/>
          <p:cNvSpPr/>
          <p:nvPr/>
        </p:nvSpPr>
        <p:spPr>
          <a:xfrm>
            <a:off x="5305425" y="1171575"/>
            <a:ext cx="2879725" cy="19288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00" h="1068">
                <a:moveTo>
                  <a:pt x="0" y="1068"/>
                </a:moveTo>
                <a:cubicBezTo>
                  <a:pt x="64" y="813"/>
                  <a:pt x="265" y="0"/>
                  <a:pt x="607" y="7"/>
                </a:cubicBezTo>
                <a:cubicBezTo>
                  <a:pt x="904" y="3"/>
                  <a:pt x="1123" y="798"/>
                  <a:pt x="1200" y="1068"/>
                </a:cubicBezTo>
              </a:path>
            </a:pathLst>
          </a:custGeom>
          <a:noFill/>
          <a:ln w="508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20" name="Freeform 5"/>
          <p:cNvSpPr/>
          <p:nvPr/>
        </p:nvSpPr>
        <p:spPr>
          <a:xfrm>
            <a:off x="709613" y="3924300"/>
            <a:ext cx="2808287" cy="19288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00" h="1068">
                <a:moveTo>
                  <a:pt x="0" y="1068"/>
                </a:moveTo>
                <a:cubicBezTo>
                  <a:pt x="64" y="813"/>
                  <a:pt x="265" y="0"/>
                  <a:pt x="607" y="7"/>
                </a:cubicBezTo>
                <a:cubicBezTo>
                  <a:pt x="904" y="3"/>
                  <a:pt x="1123" y="798"/>
                  <a:pt x="1200" y="1068"/>
                </a:cubicBezTo>
              </a:path>
            </a:pathLst>
          </a:custGeom>
          <a:noFill/>
          <a:ln w="508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21" name="Freeform 6"/>
          <p:cNvSpPr/>
          <p:nvPr/>
        </p:nvSpPr>
        <p:spPr>
          <a:xfrm>
            <a:off x="5219700" y="3865563"/>
            <a:ext cx="2808288" cy="192881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00" h="1068">
                <a:moveTo>
                  <a:pt x="0" y="1068"/>
                </a:moveTo>
                <a:cubicBezTo>
                  <a:pt x="64" y="813"/>
                  <a:pt x="265" y="0"/>
                  <a:pt x="607" y="7"/>
                </a:cubicBezTo>
                <a:cubicBezTo>
                  <a:pt x="904" y="3"/>
                  <a:pt x="1123" y="798"/>
                  <a:pt x="1200" y="1068"/>
                </a:cubicBezTo>
              </a:path>
            </a:pathLst>
          </a:custGeom>
          <a:noFill/>
          <a:ln w="5080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22" name="Line 7"/>
          <p:cNvSpPr/>
          <p:nvPr/>
        </p:nvSpPr>
        <p:spPr>
          <a:xfrm>
            <a:off x="611188" y="2997200"/>
            <a:ext cx="3529012" cy="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3" name="Line 8"/>
          <p:cNvSpPr/>
          <p:nvPr/>
        </p:nvSpPr>
        <p:spPr>
          <a:xfrm flipV="1">
            <a:off x="971550" y="692150"/>
            <a:ext cx="0" cy="2665413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4" name="Line 9"/>
          <p:cNvSpPr/>
          <p:nvPr/>
        </p:nvSpPr>
        <p:spPr>
          <a:xfrm>
            <a:off x="438150" y="5868988"/>
            <a:ext cx="3529013" cy="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5" name="Line 10"/>
          <p:cNvSpPr/>
          <p:nvPr/>
        </p:nvSpPr>
        <p:spPr>
          <a:xfrm>
            <a:off x="4859338" y="5810250"/>
            <a:ext cx="3529012" cy="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6" name="Line 11"/>
          <p:cNvSpPr/>
          <p:nvPr/>
        </p:nvSpPr>
        <p:spPr>
          <a:xfrm>
            <a:off x="5016500" y="1171575"/>
            <a:ext cx="3529013" cy="0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7" name="Line 12"/>
          <p:cNvSpPr/>
          <p:nvPr/>
        </p:nvSpPr>
        <p:spPr>
          <a:xfrm flipV="1">
            <a:off x="2093913" y="3563938"/>
            <a:ext cx="0" cy="2665412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8" name="Line 13"/>
          <p:cNvSpPr/>
          <p:nvPr/>
        </p:nvSpPr>
        <p:spPr>
          <a:xfrm flipV="1">
            <a:off x="8027988" y="3576638"/>
            <a:ext cx="0" cy="2665412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29" name="Line 14"/>
          <p:cNvSpPr/>
          <p:nvPr/>
        </p:nvSpPr>
        <p:spPr>
          <a:xfrm flipV="1">
            <a:off x="6745288" y="666750"/>
            <a:ext cx="0" cy="2665413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endParaRPr lang="zh-CN" altLang="en-US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79" name="Text Box 15"/>
          <p:cNvSpPr txBox="1"/>
          <p:nvPr/>
        </p:nvSpPr>
        <p:spPr>
          <a:xfrm>
            <a:off x="855663" y="2624138"/>
            <a:ext cx="12287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0" name="Oval 16"/>
          <p:cNvSpPr/>
          <p:nvPr/>
        </p:nvSpPr>
        <p:spPr>
          <a:xfrm>
            <a:off x="900113" y="2924175"/>
            <a:ext cx="144462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1" name="Oval 17"/>
          <p:cNvSpPr/>
          <p:nvPr/>
        </p:nvSpPr>
        <p:spPr>
          <a:xfrm>
            <a:off x="3708400" y="2924175"/>
            <a:ext cx="144463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2" name="Oval 18"/>
          <p:cNvSpPr/>
          <p:nvPr/>
        </p:nvSpPr>
        <p:spPr>
          <a:xfrm>
            <a:off x="2268538" y="981075"/>
            <a:ext cx="144462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3" name="Oval 19"/>
          <p:cNvSpPr/>
          <p:nvPr/>
        </p:nvSpPr>
        <p:spPr>
          <a:xfrm>
            <a:off x="5232400" y="2971800"/>
            <a:ext cx="144463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4" name="Oval 20"/>
          <p:cNvSpPr/>
          <p:nvPr/>
        </p:nvSpPr>
        <p:spPr>
          <a:xfrm>
            <a:off x="8113713" y="3043238"/>
            <a:ext cx="144462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5" name="Oval 21"/>
          <p:cNvSpPr/>
          <p:nvPr/>
        </p:nvSpPr>
        <p:spPr>
          <a:xfrm>
            <a:off x="6672263" y="1098550"/>
            <a:ext cx="144462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6" name="Oval 22"/>
          <p:cNvSpPr/>
          <p:nvPr/>
        </p:nvSpPr>
        <p:spPr>
          <a:xfrm>
            <a:off x="654050" y="5797550"/>
            <a:ext cx="144463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7" name="Oval 23"/>
          <p:cNvSpPr/>
          <p:nvPr/>
        </p:nvSpPr>
        <p:spPr>
          <a:xfrm>
            <a:off x="3462338" y="5797550"/>
            <a:ext cx="144462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8" name="Oval 24"/>
          <p:cNvSpPr/>
          <p:nvPr/>
        </p:nvSpPr>
        <p:spPr>
          <a:xfrm>
            <a:off x="2022475" y="3852863"/>
            <a:ext cx="144463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89" name="Oval 25"/>
          <p:cNvSpPr/>
          <p:nvPr/>
        </p:nvSpPr>
        <p:spPr>
          <a:xfrm>
            <a:off x="5148263" y="5737225"/>
            <a:ext cx="144462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90" name="Oval 26"/>
          <p:cNvSpPr/>
          <p:nvPr/>
        </p:nvSpPr>
        <p:spPr>
          <a:xfrm>
            <a:off x="7956550" y="5737225"/>
            <a:ext cx="144463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91" name="Oval 27"/>
          <p:cNvSpPr/>
          <p:nvPr/>
        </p:nvSpPr>
        <p:spPr>
          <a:xfrm>
            <a:off x="6516688" y="3794125"/>
            <a:ext cx="144462" cy="142875"/>
          </a:xfrm>
          <a:prstGeom prst="ellipse">
            <a:avLst/>
          </a:prstGeom>
          <a:solidFill>
            <a:srgbClr val="1EAE4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1292" name="Text Box 28"/>
          <p:cNvSpPr txBox="1"/>
          <p:nvPr/>
        </p:nvSpPr>
        <p:spPr>
          <a:xfrm>
            <a:off x="2603500" y="2624138"/>
            <a:ext cx="12287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en-US" altLang="zh-CN" sz="200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3" name="Text Box 29"/>
          <p:cNvSpPr txBox="1"/>
          <p:nvPr/>
        </p:nvSpPr>
        <p:spPr>
          <a:xfrm>
            <a:off x="1236663" y="742950"/>
            <a:ext cx="12287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4" name="Text Box 30"/>
          <p:cNvSpPr txBox="1"/>
          <p:nvPr/>
        </p:nvSpPr>
        <p:spPr>
          <a:xfrm>
            <a:off x="5272088" y="2792413"/>
            <a:ext cx="13970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5" name="Text Box 31"/>
          <p:cNvSpPr txBox="1"/>
          <p:nvPr/>
        </p:nvSpPr>
        <p:spPr>
          <a:xfrm>
            <a:off x="6888163" y="2805113"/>
            <a:ext cx="13128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6" name="Text Box 32"/>
          <p:cNvSpPr txBox="1"/>
          <p:nvPr/>
        </p:nvSpPr>
        <p:spPr>
          <a:xfrm>
            <a:off x="6735763" y="804863"/>
            <a:ext cx="12287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7" name="Text Box 33"/>
          <p:cNvSpPr txBox="1"/>
          <p:nvPr/>
        </p:nvSpPr>
        <p:spPr>
          <a:xfrm>
            <a:off x="627063" y="5418138"/>
            <a:ext cx="13128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8" name="Text Box 34"/>
          <p:cNvSpPr txBox="1"/>
          <p:nvPr/>
        </p:nvSpPr>
        <p:spPr>
          <a:xfrm>
            <a:off x="2273300" y="5487988"/>
            <a:ext cx="12287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9" name="Text Box 35"/>
          <p:cNvSpPr txBox="1"/>
          <p:nvPr/>
        </p:nvSpPr>
        <p:spPr>
          <a:xfrm>
            <a:off x="1895475" y="3563938"/>
            <a:ext cx="12287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0" name="Text Box 36"/>
          <p:cNvSpPr txBox="1"/>
          <p:nvPr/>
        </p:nvSpPr>
        <p:spPr>
          <a:xfrm>
            <a:off x="4427538" y="5810250"/>
            <a:ext cx="13128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-4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1" name="Text Box 37"/>
          <p:cNvSpPr txBox="1"/>
          <p:nvPr/>
        </p:nvSpPr>
        <p:spPr>
          <a:xfrm>
            <a:off x="6981825" y="5803900"/>
            <a:ext cx="1228725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2" name="Text Box 38"/>
          <p:cNvSpPr txBox="1"/>
          <p:nvPr/>
        </p:nvSpPr>
        <p:spPr>
          <a:xfrm>
            <a:off x="5867400" y="3433763"/>
            <a:ext cx="131286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00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000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3" name="AutoShape 39"/>
          <p:cNvSpPr/>
          <p:nvPr/>
        </p:nvSpPr>
        <p:spPr>
          <a:xfrm>
            <a:off x="3851275" y="3789363"/>
            <a:ext cx="914400" cy="609600"/>
          </a:xfrm>
          <a:prstGeom prst="wedgeRectCallout">
            <a:avLst>
              <a:gd name="adj1" fmla="val 132468"/>
              <a:gd name="adj2" fmla="val 115106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4" name="AutoShape 40"/>
          <p:cNvSpPr/>
          <p:nvPr/>
        </p:nvSpPr>
        <p:spPr>
          <a:xfrm>
            <a:off x="3978275" y="3916363"/>
            <a:ext cx="914400" cy="609600"/>
          </a:xfrm>
          <a:prstGeom prst="wedgeRectCallout">
            <a:avLst>
              <a:gd name="adj1" fmla="val -91319"/>
              <a:gd name="adj2" fmla="val -162759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5" name="AutoShape 41"/>
          <p:cNvSpPr/>
          <p:nvPr/>
        </p:nvSpPr>
        <p:spPr>
          <a:xfrm>
            <a:off x="4105275" y="4043363"/>
            <a:ext cx="914400" cy="609600"/>
          </a:xfrm>
          <a:prstGeom prst="wedgeRectCallout">
            <a:avLst>
              <a:gd name="adj1" fmla="val 120139"/>
              <a:gd name="adj2" fmla="val -158856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6" name="AutoShape 42"/>
          <p:cNvSpPr/>
          <p:nvPr/>
        </p:nvSpPr>
        <p:spPr>
          <a:xfrm>
            <a:off x="3851275" y="3789363"/>
            <a:ext cx="914400" cy="661987"/>
          </a:xfrm>
          <a:prstGeom prst="wedgeRectCallout">
            <a:avLst>
              <a:gd name="adj1" fmla="val -107468"/>
              <a:gd name="adj2" fmla="val 124819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谁最合适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8" name="Text Box 45"/>
          <p:cNvSpPr txBox="1"/>
          <p:nvPr/>
        </p:nvSpPr>
        <p:spPr>
          <a:xfrm>
            <a:off x="631825" y="398463"/>
            <a:ext cx="347663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59" name="Text Box 46"/>
          <p:cNvSpPr txBox="1"/>
          <p:nvPr/>
        </p:nvSpPr>
        <p:spPr>
          <a:xfrm>
            <a:off x="6415088" y="425450"/>
            <a:ext cx="347662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0" name="Text Box 47"/>
          <p:cNvSpPr txBox="1"/>
          <p:nvPr/>
        </p:nvSpPr>
        <p:spPr>
          <a:xfrm>
            <a:off x="7985125" y="3348038"/>
            <a:ext cx="347663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1" name="Text Box 48"/>
          <p:cNvSpPr txBox="1"/>
          <p:nvPr/>
        </p:nvSpPr>
        <p:spPr>
          <a:xfrm>
            <a:off x="1725613" y="3284538"/>
            <a:ext cx="347662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2" name="Text Box 49"/>
          <p:cNvSpPr txBox="1"/>
          <p:nvPr/>
        </p:nvSpPr>
        <p:spPr>
          <a:xfrm>
            <a:off x="682625" y="2692400"/>
            <a:ext cx="347663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3" name="Text Box 50"/>
          <p:cNvSpPr txBox="1"/>
          <p:nvPr/>
        </p:nvSpPr>
        <p:spPr>
          <a:xfrm>
            <a:off x="1843088" y="5538788"/>
            <a:ext cx="347662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4" name="Text Box 51"/>
          <p:cNvSpPr txBox="1"/>
          <p:nvPr/>
        </p:nvSpPr>
        <p:spPr>
          <a:xfrm>
            <a:off x="7972425" y="5191125"/>
            <a:ext cx="347663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5" name="Text Box 52"/>
          <p:cNvSpPr txBox="1"/>
          <p:nvPr/>
        </p:nvSpPr>
        <p:spPr>
          <a:xfrm>
            <a:off x="6426200" y="992188"/>
            <a:ext cx="347663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6" name="Text Box 53"/>
          <p:cNvSpPr txBox="1"/>
          <p:nvPr/>
        </p:nvSpPr>
        <p:spPr>
          <a:xfrm>
            <a:off x="3876675" y="2433638"/>
            <a:ext cx="347663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x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7" name="Text Box 54"/>
          <p:cNvSpPr txBox="1"/>
          <p:nvPr/>
        </p:nvSpPr>
        <p:spPr>
          <a:xfrm>
            <a:off x="8255000" y="965200"/>
            <a:ext cx="347663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x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8" name="Text Box 55"/>
          <p:cNvSpPr txBox="1"/>
          <p:nvPr/>
        </p:nvSpPr>
        <p:spPr>
          <a:xfrm>
            <a:off x="8139113" y="5524500"/>
            <a:ext cx="347662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x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9269" name="Text Box 56"/>
          <p:cNvSpPr txBox="1"/>
          <p:nvPr/>
        </p:nvSpPr>
        <p:spPr>
          <a:xfrm>
            <a:off x="3670300" y="5562600"/>
            <a:ext cx="347663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x</a:t>
            </a:r>
            <a:endParaRPr lang="en-US" altLang="zh-CN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0" grpId="0" animBg="1"/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  <p:bldP spid="11287" grpId="0" animBg="1"/>
      <p:bldP spid="11288" grpId="0" animBg="1"/>
      <p:bldP spid="11289" grpId="0" animBg="1"/>
      <p:bldP spid="11290" grpId="0" animBg="1"/>
      <p:bldP spid="11291" grpId="0" animBg="1"/>
      <p:bldP spid="11292" grpId="0"/>
      <p:bldP spid="11293" grpId="0"/>
      <p:bldP spid="11297" grpId="0"/>
      <p:bldP spid="11299" grpId="0"/>
      <p:bldP spid="11300" grpId="0"/>
      <p:bldP spid="11302" grpId="0"/>
      <p:bldP spid="11303" grpId="0" animBg="1"/>
      <p:bldP spid="11304" grpId="0" animBg="1"/>
      <p:bldP spid="11305" grpId="0" animBg="1"/>
      <p:bldP spid="1130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2289"/>
          <p:cNvSpPr txBox="1"/>
          <p:nvPr/>
        </p:nvSpPr>
        <p:spPr>
          <a:xfrm>
            <a:off x="107950" y="234950"/>
            <a:ext cx="52562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怎样建立直角坐标系比较简单呢？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1" name="圆角矩形标注 12290"/>
          <p:cNvSpPr/>
          <p:nvPr/>
        </p:nvSpPr>
        <p:spPr>
          <a:xfrm>
            <a:off x="2771775" y="981075"/>
            <a:ext cx="4752975" cy="1008063"/>
          </a:xfrm>
          <a:prstGeom prst="wedgeRoundRectCallout">
            <a:avLst>
              <a:gd name="adj1" fmla="val -68472"/>
              <a:gd name="adj2" fmla="val 89056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FF9966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以拱顶为原点，抛物线的对称轴为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轴，建立直角坐标系，如图．</a:t>
            </a:r>
            <a:endParaRPr lang="zh-CN" altLang="en-US" sz="2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23850" y="3068638"/>
            <a:ext cx="467995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从图看出，什么形式的二次函数，它的图象是这条抛物线呢？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10244" name="图片 12292" descr="13"/>
          <p:cNvPicPr>
            <a:picLocks noChangeAspect="1"/>
          </p:cNvPicPr>
          <p:nvPr/>
        </p:nvPicPr>
        <p:blipFill>
          <a:blip r:embed="rId1">
            <a:lum bright="-12000" contrast="35999"/>
          </a:blip>
          <a:srcRect l="21936" t="48703" r="56102" b="39537"/>
          <a:stretch>
            <a:fillRect/>
          </a:stretch>
        </p:blipFill>
        <p:spPr>
          <a:xfrm>
            <a:off x="179388" y="1325563"/>
            <a:ext cx="1871662" cy="1455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2293" descr="6"/>
          <p:cNvPicPr>
            <a:picLocks noChangeAspect="1"/>
          </p:cNvPicPr>
          <p:nvPr/>
        </p:nvPicPr>
        <p:blipFill>
          <a:blip r:embed="rId2">
            <a:lum bright="-12000" contrast="35999"/>
          </a:blip>
          <a:srcRect l="26828" t="12593" r="59758" b="75648"/>
          <a:stretch>
            <a:fillRect/>
          </a:stretch>
        </p:blipFill>
        <p:spPr>
          <a:xfrm>
            <a:off x="0" y="5445125"/>
            <a:ext cx="1649413" cy="1412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5" name="组合 12294"/>
          <p:cNvGrpSpPr/>
          <p:nvPr/>
        </p:nvGrpSpPr>
        <p:grpSpPr>
          <a:xfrm>
            <a:off x="1331913" y="4149725"/>
            <a:ext cx="3529012" cy="1295400"/>
            <a:chOff x="0" y="0"/>
            <a:chExt cx="2223" cy="816"/>
          </a:xfrm>
        </p:grpSpPr>
        <p:sp>
          <p:nvSpPr>
            <p:cNvPr id="10247" name="圆角矩形标注 12295"/>
            <p:cNvSpPr/>
            <p:nvPr/>
          </p:nvSpPr>
          <p:spPr>
            <a:xfrm>
              <a:off x="0" y="0"/>
              <a:ext cx="2223" cy="816"/>
            </a:xfrm>
            <a:prstGeom prst="wedgeRoundRectCallout">
              <a:avLst>
                <a:gd name="adj1" fmla="val -34750"/>
                <a:gd name="adj2" fmla="val 99144"/>
                <a:gd name="adj3" fmla="val 1666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/>
            <a:p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由于顶点坐标系是（0.0），因此这个二次函数的形式为</a:t>
              </a:r>
              <a:endPara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0248" name="对象 12296"/>
            <p:cNvGraphicFramePr>
              <a:graphicFrameLocks noChangeAspect="1"/>
            </p:cNvGraphicFramePr>
            <p:nvPr/>
          </p:nvGraphicFramePr>
          <p:xfrm>
            <a:off x="952" y="362"/>
            <a:ext cx="642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3" imgW="483870" imgH="229235" progId="Equation.DSMT4">
                    <p:embed/>
                  </p:oleObj>
                </mc:Choice>
                <mc:Fallback>
                  <p:oleObj name="" r:id="rId3" imgW="483870" imgH="229235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952" y="362"/>
                          <a:ext cx="642" cy="3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298" name="组合 12297"/>
          <p:cNvGrpSpPr/>
          <p:nvPr/>
        </p:nvGrpSpPr>
        <p:grpSpPr>
          <a:xfrm>
            <a:off x="5148263" y="2420938"/>
            <a:ext cx="3671887" cy="4032250"/>
            <a:chOff x="0" y="0"/>
            <a:chExt cx="2313" cy="2540"/>
          </a:xfrm>
        </p:grpSpPr>
        <p:grpSp>
          <p:nvGrpSpPr>
            <p:cNvPr id="10250" name="组合 12298"/>
            <p:cNvGrpSpPr/>
            <p:nvPr/>
          </p:nvGrpSpPr>
          <p:grpSpPr>
            <a:xfrm>
              <a:off x="0" y="0"/>
              <a:ext cx="2313" cy="2540"/>
              <a:chOff x="0" y="0"/>
              <a:chExt cx="2313" cy="2540"/>
            </a:xfrm>
          </p:grpSpPr>
          <p:sp>
            <p:nvSpPr>
              <p:cNvPr id="10251" name="矩形 12299"/>
              <p:cNvSpPr/>
              <p:nvPr/>
            </p:nvSpPr>
            <p:spPr>
              <a:xfrm>
                <a:off x="0" y="0"/>
                <a:ext cx="2313" cy="254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2" name="任意多边形 12300"/>
              <p:cNvSpPr/>
              <p:nvPr/>
            </p:nvSpPr>
            <p:spPr>
              <a:xfrm>
                <a:off x="280" y="698"/>
                <a:ext cx="1591" cy="1070"/>
              </a:xfrm>
              <a:custGeom>
                <a:avLst/>
                <a:gdLst/>
                <a:ahLst/>
                <a:cxnLst/>
                <a:pathLst>
                  <a:path w="1591" h="1070">
                    <a:moveTo>
                      <a:pt x="0" y="1061"/>
                    </a:moveTo>
                    <a:cubicBezTo>
                      <a:pt x="201" y="595"/>
                      <a:pt x="381" y="50"/>
                      <a:pt x="806" y="25"/>
                    </a:cubicBezTo>
                    <a:cubicBezTo>
                      <a:pt x="1231" y="0"/>
                      <a:pt x="1490" y="714"/>
                      <a:pt x="1591" y="107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3" name="直接连接符 12301"/>
              <p:cNvSpPr/>
              <p:nvPr/>
            </p:nvSpPr>
            <p:spPr>
              <a:xfrm>
                <a:off x="272" y="1757"/>
                <a:ext cx="159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4" name="任意多边形 12302"/>
              <p:cNvSpPr/>
              <p:nvPr/>
            </p:nvSpPr>
            <p:spPr>
              <a:xfrm>
                <a:off x="290" y="1225"/>
                <a:ext cx="1565" cy="537"/>
              </a:xfrm>
              <a:custGeom>
                <a:avLst/>
                <a:gdLst/>
                <a:ahLst/>
                <a:cxnLst/>
                <a:pathLst>
                  <a:path w="1565" h="537">
                    <a:moveTo>
                      <a:pt x="0" y="537"/>
                    </a:moveTo>
                    <a:lnTo>
                      <a:pt x="113" y="250"/>
                    </a:lnTo>
                    <a:lnTo>
                      <a:pt x="222" y="0"/>
                    </a:lnTo>
                    <a:lnTo>
                      <a:pt x="1358" y="3"/>
                    </a:lnTo>
                    <a:lnTo>
                      <a:pt x="1493" y="270"/>
                    </a:lnTo>
                    <a:lnTo>
                      <a:pt x="1565" y="537"/>
                    </a:lnTo>
                    <a:lnTo>
                      <a:pt x="0" y="537"/>
                    </a:lnTo>
                    <a:close/>
                  </a:path>
                </a:pathLst>
              </a:custGeom>
              <a:solidFill>
                <a:srgbClr val="FF996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5" name="d82Line 2"/>
              <p:cNvSpPr/>
              <p:nvPr/>
            </p:nvSpPr>
            <p:spPr>
              <a:xfrm>
                <a:off x="280" y="727"/>
                <a:ext cx="1678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6" name="d82Line 3"/>
              <p:cNvSpPr/>
              <p:nvPr/>
            </p:nvSpPr>
            <p:spPr>
              <a:xfrm flipV="1">
                <a:off x="1096" y="407"/>
                <a:ext cx="0" cy="180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7" name="d82Line 4"/>
              <p:cNvSpPr/>
              <p:nvPr/>
            </p:nvSpPr>
            <p:spPr>
              <a:xfrm flipV="1">
                <a:off x="1384" y="664"/>
                <a:ext cx="0" cy="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8" name="d82Line 5"/>
              <p:cNvSpPr/>
              <p:nvPr/>
            </p:nvSpPr>
            <p:spPr>
              <a:xfrm flipV="1">
                <a:off x="1672" y="664"/>
                <a:ext cx="0" cy="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9" name="d82Line 10"/>
              <p:cNvSpPr/>
              <p:nvPr/>
            </p:nvSpPr>
            <p:spPr>
              <a:xfrm flipV="1">
                <a:off x="808" y="664"/>
                <a:ext cx="0" cy="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0" name="d82Line 11"/>
              <p:cNvSpPr/>
              <p:nvPr/>
            </p:nvSpPr>
            <p:spPr>
              <a:xfrm flipV="1">
                <a:off x="520" y="664"/>
                <a:ext cx="0" cy="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1" name="d82Line 21"/>
              <p:cNvSpPr/>
              <p:nvPr/>
            </p:nvSpPr>
            <p:spPr>
              <a:xfrm>
                <a:off x="1096" y="976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2" name="d82Line 22"/>
              <p:cNvSpPr/>
              <p:nvPr/>
            </p:nvSpPr>
            <p:spPr>
              <a:xfrm>
                <a:off x="1096" y="1226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3" name="d82Line 23"/>
              <p:cNvSpPr/>
              <p:nvPr/>
            </p:nvSpPr>
            <p:spPr>
              <a:xfrm>
                <a:off x="1096" y="1475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4" name="d82Line 24"/>
              <p:cNvSpPr/>
              <p:nvPr/>
            </p:nvSpPr>
            <p:spPr>
              <a:xfrm>
                <a:off x="1096" y="1725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5" name="d82Line 25"/>
              <p:cNvSpPr/>
              <p:nvPr/>
            </p:nvSpPr>
            <p:spPr>
              <a:xfrm>
                <a:off x="1096" y="1975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6" name="d82WordArt 28"/>
              <p:cNvSpPr/>
              <p:nvPr/>
            </p:nvSpPr>
            <p:spPr>
              <a:xfrm>
                <a:off x="1867" y="810"/>
                <a:ext cx="129" cy="1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i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</a:t>
                </a:r>
                <a:endParaRPr lang="zh-CN" altLang="en-US" sz="3600" i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267" name="d82WordArt 120"/>
              <p:cNvSpPr/>
              <p:nvPr/>
            </p:nvSpPr>
            <p:spPr>
              <a:xfrm>
                <a:off x="1133" y="577"/>
                <a:ext cx="144" cy="12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1800" i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O</a:t>
                </a:r>
                <a:endParaRPr lang="zh-CN" altLang="en-US" sz="1800" i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268" name="d82WordArt 28"/>
              <p:cNvSpPr/>
              <p:nvPr/>
            </p:nvSpPr>
            <p:spPr>
              <a:xfrm>
                <a:off x="850" y="335"/>
                <a:ext cx="129" cy="1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i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y</a:t>
                </a:r>
                <a:endParaRPr lang="zh-CN" altLang="en-US" sz="3600" i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269" name="文本框 12317"/>
              <p:cNvSpPr txBox="1"/>
              <p:nvPr/>
            </p:nvSpPr>
            <p:spPr>
              <a:xfrm>
                <a:off x="733" y="1110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Comic Sans MS" panose="030F0702030302020204" pitchFamily="66" charset="0"/>
                    <a:ea typeface="宋体" panose="02010600030101010101" pitchFamily="2" charset="-122"/>
                  </a:rPr>
                  <a:t>－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0" name="文本框 12318"/>
              <p:cNvSpPr txBox="1"/>
              <p:nvPr/>
            </p:nvSpPr>
            <p:spPr>
              <a:xfrm>
                <a:off x="770" y="1591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Comic Sans MS" panose="030F0702030302020204" pitchFamily="66" charset="0"/>
                    <a:ea typeface="宋体" panose="02010600030101010101" pitchFamily="2" charset="-122"/>
                  </a:rPr>
                  <a:t>－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1" name="文本框 12319"/>
              <p:cNvSpPr txBox="1"/>
              <p:nvPr/>
            </p:nvSpPr>
            <p:spPr>
              <a:xfrm>
                <a:off x="1595" y="696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2" name="文本框 12320"/>
              <p:cNvSpPr txBox="1"/>
              <p:nvPr/>
            </p:nvSpPr>
            <p:spPr>
              <a:xfrm>
                <a:off x="1277" y="696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3" name="文本框 12321"/>
              <p:cNvSpPr txBox="1"/>
              <p:nvPr/>
            </p:nvSpPr>
            <p:spPr>
              <a:xfrm>
                <a:off x="325" y="702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Comic Sans MS" panose="030F0702030302020204" pitchFamily="66" charset="0"/>
                    <a:ea typeface="宋体" panose="02010600030101010101" pitchFamily="2" charset="-122"/>
                  </a:rPr>
                  <a:t>－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74" name="文本框 12322"/>
              <p:cNvSpPr txBox="1"/>
              <p:nvPr/>
            </p:nvSpPr>
            <p:spPr>
              <a:xfrm>
                <a:off x="642" y="696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Comic Sans MS" panose="030F0702030302020204" pitchFamily="66" charset="0"/>
                    <a:ea typeface="宋体" panose="02010600030101010101" pitchFamily="2" charset="-122"/>
                  </a:rPr>
                  <a:t>－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75" name="文本框 12323"/>
            <p:cNvSpPr txBox="1"/>
            <p:nvPr/>
          </p:nvSpPr>
          <p:spPr>
            <a:xfrm>
              <a:off x="1678" y="1089"/>
              <a:ext cx="45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76" name="椭圆 12324"/>
            <p:cNvSpPr/>
            <p:nvPr/>
          </p:nvSpPr>
          <p:spPr>
            <a:xfrm>
              <a:off x="1633" y="1215"/>
              <a:ext cx="45" cy="4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13313"/>
          <p:cNvGrpSpPr/>
          <p:nvPr/>
        </p:nvGrpSpPr>
        <p:grpSpPr>
          <a:xfrm>
            <a:off x="5472113" y="0"/>
            <a:ext cx="3671887" cy="4032250"/>
            <a:chOff x="0" y="0"/>
            <a:chExt cx="2313" cy="2540"/>
          </a:xfrm>
        </p:grpSpPr>
        <p:grpSp>
          <p:nvGrpSpPr>
            <p:cNvPr id="11266" name="组合 13314"/>
            <p:cNvGrpSpPr/>
            <p:nvPr/>
          </p:nvGrpSpPr>
          <p:grpSpPr>
            <a:xfrm>
              <a:off x="0" y="0"/>
              <a:ext cx="2313" cy="2540"/>
              <a:chOff x="0" y="0"/>
              <a:chExt cx="2313" cy="2540"/>
            </a:xfrm>
          </p:grpSpPr>
          <p:sp>
            <p:nvSpPr>
              <p:cNvPr id="11267" name="矩形 13315"/>
              <p:cNvSpPr/>
              <p:nvPr/>
            </p:nvSpPr>
            <p:spPr>
              <a:xfrm>
                <a:off x="0" y="0"/>
                <a:ext cx="2313" cy="254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8" name="任意多边形 13316"/>
              <p:cNvSpPr/>
              <p:nvPr/>
            </p:nvSpPr>
            <p:spPr>
              <a:xfrm>
                <a:off x="280" y="698"/>
                <a:ext cx="1591" cy="1070"/>
              </a:xfrm>
              <a:custGeom>
                <a:avLst/>
                <a:gdLst/>
                <a:ahLst/>
                <a:cxnLst/>
                <a:pathLst>
                  <a:path w="1591" h="1070">
                    <a:moveTo>
                      <a:pt x="0" y="1061"/>
                    </a:moveTo>
                    <a:cubicBezTo>
                      <a:pt x="201" y="595"/>
                      <a:pt x="381" y="50"/>
                      <a:pt x="806" y="25"/>
                    </a:cubicBezTo>
                    <a:cubicBezTo>
                      <a:pt x="1231" y="0"/>
                      <a:pt x="1490" y="714"/>
                      <a:pt x="1591" y="107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69" name="直接连接符 13317"/>
              <p:cNvSpPr/>
              <p:nvPr/>
            </p:nvSpPr>
            <p:spPr>
              <a:xfrm>
                <a:off x="272" y="1757"/>
                <a:ext cx="159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0" name="任意多边形 13318"/>
              <p:cNvSpPr/>
              <p:nvPr/>
            </p:nvSpPr>
            <p:spPr>
              <a:xfrm>
                <a:off x="290" y="1225"/>
                <a:ext cx="1565" cy="537"/>
              </a:xfrm>
              <a:custGeom>
                <a:avLst/>
                <a:gdLst/>
                <a:ahLst/>
                <a:cxnLst/>
                <a:pathLst>
                  <a:path w="1565" h="537">
                    <a:moveTo>
                      <a:pt x="0" y="537"/>
                    </a:moveTo>
                    <a:lnTo>
                      <a:pt x="113" y="250"/>
                    </a:lnTo>
                    <a:lnTo>
                      <a:pt x="222" y="0"/>
                    </a:lnTo>
                    <a:lnTo>
                      <a:pt x="1358" y="3"/>
                    </a:lnTo>
                    <a:lnTo>
                      <a:pt x="1493" y="270"/>
                    </a:lnTo>
                    <a:lnTo>
                      <a:pt x="1565" y="537"/>
                    </a:lnTo>
                    <a:lnTo>
                      <a:pt x="0" y="537"/>
                    </a:lnTo>
                    <a:close/>
                  </a:path>
                </a:pathLst>
              </a:custGeom>
              <a:solidFill>
                <a:srgbClr val="FF996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271" name="d82Line 2"/>
              <p:cNvSpPr/>
              <p:nvPr/>
            </p:nvSpPr>
            <p:spPr>
              <a:xfrm>
                <a:off x="280" y="727"/>
                <a:ext cx="1678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2" name="d82Line 3"/>
              <p:cNvSpPr/>
              <p:nvPr/>
            </p:nvSpPr>
            <p:spPr>
              <a:xfrm flipV="1">
                <a:off x="1096" y="407"/>
                <a:ext cx="0" cy="180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3" name="d82Line 4"/>
              <p:cNvSpPr/>
              <p:nvPr/>
            </p:nvSpPr>
            <p:spPr>
              <a:xfrm flipV="1">
                <a:off x="1384" y="664"/>
                <a:ext cx="0" cy="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4" name="d82Line 5"/>
              <p:cNvSpPr/>
              <p:nvPr/>
            </p:nvSpPr>
            <p:spPr>
              <a:xfrm flipV="1">
                <a:off x="1672" y="664"/>
                <a:ext cx="0" cy="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5" name="d82Line 10"/>
              <p:cNvSpPr/>
              <p:nvPr/>
            </p:nvSpPr>
            <p:spPr>
              <a:xfrm flipV="1">
                <a:off x="808" y="664"/>
                <a:ext cx="0" cy="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6" name="d82Line 11"/>
              <p:cNvSpPr/>
              <p:nvPr/>
            </p:nvSpPr>
            <p:spPr>
              <a:xfrm flipV="1">
                <a:off x="520" y="664"/>
                <a:ext cx="0" cy="6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7" name="d82Line 21"/>
              <p:cNvSpPr/>
              <p:nvPr/>
            </p:nvSpPr>
            <p:spPr>
              <a:xfrm>
                <a:off x="1096" y="976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8" name="d82Line 22"/>
              <p:cNvSpPr/>
              <p:nvPr/>
            </p:nvSpPr>
            <p:spPr>
              <a:xfrm>
                <a:off x="1096" y="1226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9" name="d82Line 23"/>
              <p:cNvSpPr/>
              <p:nvPr/>
            </p:nvSpPr>
            <p:spPr>
              <a:xfrm>
                <a:off x="1096" y="1475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0" name="d82Line 24"/>
              <p:cNvSpPr/>
              <p:nvPr/>
            </p:nvSpPr>
            <p:spPr>
              <a:xfrm>
                <a:off x="1096" y="1725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1" name="d82Line 25"/>
              <p:cNvSpPr/>
              <p:nvPr/>
            </p:nvSpPr>
            <p:spPr>
              <a:xfrm>
                <a:off x="1096" y="1975"/>
                <a:ext cx="72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2" name="d82WordArt 28"/>
              <p:cNvSpPr/>
              <p:nvPr/>
            </p:nvSpPr>
            <p:spPr>
              <a:xfrm>
                <a:off x="1867" y="810"/>
                <a:ext cx="129" cy="1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i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</a:t>
                </a:r>
                <a:endParaRPr lang="zh-CN" altLang="en-US" sz="3600" i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1283" name="d82WordArt 120"/>
              <p:cNvSpPr/>
              <p:nvPr/>
            </p:nvSpPr>
            <p:spPr>
              <a:xfrm>
                <a:off x="1133" y="577"/>
                <a:ext cx="144" cy="12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1800" i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O</a:t>
                </a:r>
                <a:endParaRPr lang="zh-CN" altLang="en-US" sz="1800" i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1284" name="d82WordArt 28"/>
              <p:cNvSpPr/>
              <p:nvPr/>
            </p:nvSpPr>
            <p:spPr>
              <a:xfrm>
                <a:off x="850" y="335"/>
                <a:ext cx="129" cy="14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i="1">
                    <a:ln w="9525" cap="flat" cmpd="sng">
                      <a:solidFill>
                        <a:srgbClr val="000000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y</a:t>
                </a:r>
                <a:endParaRPr lang="zh-CN" altLang="en-US" sz="3600" i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1285" name="文本框 13333"/>
              <p:cNvSpPr txBox="1"/>
              <p:nvPr/>
            </p:nvSpPr>
            <p:spPr>
              <a:xfrm>
                <a:off x="733" y="1110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Comic Sans MS" panose="030F0702030302020204" pitchFamily="66" charset="0"/>
                    <a:ea typeface="宋体" panose="02010600030101010101" pitchFamily="2" charset="-122"/>
                  </a:rPr>
                  <a:t>－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6" name="文本框 13334"/>
              <p:cNvSpPr txBox="1"/>
              <p:nvPr/>
            </p:nvSpPr>
            <p:spPr>
              <a:xfrm>
                <a:off x="770" y="1591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Comic Sans MS" panose="030F0702030302020204" pitchFamily="66" charset="0"/>
                    <a:ea typeface="宋体" panose="02010600030101010101" pitchFamily="2" charset="-122"/>
                  </a:rPr>
                  <a:t>－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7" name="文本框 13335"/>
              <p:cNvSpPr txBox="1"/>
              <p:nvPr/>
            </p:nvSpPr>
            <p:spPr>
              <a:xfrm>
                <a:off x="1595" y="696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8" name="文本框 13336"/>
              <p:cNvSpPr txBox="1"/>
              <p:nvPr/>
            </p:nvSpPr>
            <p:spPr>
              <a:xfrm>
                <a:off x="1277" y="696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9" name="文本框 13337"/>
              <p:cNvSpPr txBox="1"/>
              <p:nvPr/>
            </p:nvSpPr>
            <p:spPr>
              <a:xfrm>
                <a:off x="325" y="702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Comic Sans MS" panose="030F0702030302020204" pitchFamily="66" charset="0"/>
                    <a:ea typeface="宋体" panose="02010600030101010101" pitchFamily="2" charset="-122"/>
                  </a:rPr>
                  <a:t>－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90" name="文本框 13338"/>
              <p:cNvSpPr txBox="1"/>
              <p:nvPr/>
            </p:nvSpPr>
            <p:spPr>
              <a:xfrm>
                <a:off x="642" y="696"/>
                <a:ext cx="36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latin typeface="Comic Sans MS" panose="030F0702030302020204" pitchFamily="66" charset="0"/>
                    <a:ea typeface="宋体" panose="02010600030101010101" pitchFamily="2" charset="-122"/>
                  </a:rPr>
                  <a:t>－</a:t>
                </a:r>
                <a:r>
                  <a:rPr lang="zh-CN" altLang="en-US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291" name="文本框 13339"/>
            <p:cNvSpPr txBox="1"/>
            <p:nvPr/>
          </p:nvSpPr>
          <p:spPr>
            <a:xfrm>
              <a:off x="1678" y="1089"/>
              <a:ext cx="45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F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A</a:t>
              </a:r>
              <a:endParaRPr lang="en-US" altLang="zh-CN" sz="2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11292" name="椭圆 13340"/>
            <p:cNvSpPr/>
            <p:nvPr/>
          </p:nvSpPr>
          <p:spPr>
            <a:xfrm>
              <a:off x="1633" y="1215"/>
              <a:ext cx="45" cy="4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3342" name="图片 13341" descr="6"/>
          <p:cNvPicPr>
            <a:picLocks noChangeAspect="1"/>
          </p:cNvPicPr>
          <p:nvPr/>
        </p:nvPicPr>
        <p:blipFill>
          <a:blip r:embed="rId1">
            <a:lum bright="-12000" contrast="35999"/>
          </a:blip>
          <a:srcRect l="63414" t="71092" r="20726" b="17148"/>
          <a:stretch>
            <a:fillRect/>
          </a:stretch>
        </p:blipFill>
        <p:spPr>
          <a:xfrm>
            <a:off x="5580063" y="3068638"/>
            <a:ext cx="3563937" cy="216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94" name="文本框 13342"/>
          <p:cNvSpPr txBox="1"/>
          <p:nvPr/>
        </p:nvSpPr>
        <p:spPr>
          <a:xfrm>
            <a:off x="466725" y="476250"/>
            <a:ext cx="35290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如何确定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是多少？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344" name="组合 13343"/>
          <p:cNvGrpSpPr/>
          <p:nvPr/>
        </p:nvGrpSpPr>
        <p:grpSpPr>
          <a:xfrm>
            <a:off x="250825" y="1844675"/>
            <a:ext cx="4897438" cy="2303463"/>
            <a:chOff x="0" y="0"/>
            <a:chExt cx="3085" cy="1451"/>
          </a:xfrm>
        </p:grpSpPr>
        <p:sp>
          <p:nvSpPr>
            <p:cNvPr id="11296" name="圆角矩形标注 13344"/>
            <p:cNvSpPr/>
            <p:nvPr/>
          </p:nvSpPr>
          <p:spPr>
            <a:xfrm>
              <a:off x="0" y="0"/>
              <a:ext cx="3085" cy="1451"/>
            </a:xfrm>
            <a:prstGeom prst="wedgeRoundRectCallout">
              <a:avLst>
                <a:gd name="adj1" fmla="val 82319"/>
                <a:gd name="adj2" fmla="val 20227"/>
                <a:gd name="adj3" fmla="val 16667"/>
              </a:avLst>
            </a:prstGeom>
            <a:solidFill>
              <a:srgbClr val="FF9966"/>
            </a:solidFill>
            <a:ln w="9525">
              <a:noFill/>
            </a:ln>
          </p:spPr>
          <p:txBody>
            <a:bodyPr anchor="t"/>
            <a:p>
              <a:r>
                <a:rPr lang="zh-CN" altLang="en-US" sz="2400" b="1" dirty="0">
                  <a:solidFill>
                    <a:srgbClr val="00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已知水面宽4米时，拱顶离水面高2米，因此点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A</a:t>
              </a:r>
              <a:r>
                <a:rPr lang="en-US" altLang="zh-CN" sz="2400" b="1">
                  <a:solidFill>
                    <a:srgbClr val="00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（2，-2）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在抛物线上由此得出</a:t>
              </a:r>
              <a:endParaRPr lang="zh-CN" altLang="en-US" sz="24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graphicFrame>
          <p:nvGraphicFramePr>
            <p:cNvPr id="11297" name="对象 13345"/>
            <p:cNvGraphicFramePr>
              <a:graphicFrameLocks noChangeAspect="1"/>
            </p:cNvGraphicFramePr>
            <p:nvPr/>
          </p:nvGraphicFramePr>
          <p:xfrm>
            <a:off x="1543" y="544"/>
            <a:ext cx="732" cy="2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2" imgW="622300" imgH="203200" progId="Equation.DSMT4">
                    <p:embed/>
                  </p:oleObj>
                </mc:Choice>
                <mc:Fallback>
                  <p:oleObj name="" r:id="rId2" imgW="622300" imgH="2032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3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543" y="544"/>
                          <a:ext cx="732" cy="239"/>
                        </a:xfrm>
                        <a:prstGeom prst="rect">
                          <a:avLst/>
                        </a:prstGeom>
                        <a:solidFill>
                          <a:srgbClr val="FF9966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98" name="对象 13346"/>
            <p:cNvGraphicFramePr>
              <a:graphicFrameLocks noChangeAspect="1"/>
            </p:cNvGraphicFramePr>
            <p:nvPr/>
          </p:nvGraphicFramePr>
          <p:xfrm>
            <a:off x="1452" y="907"/>
            <a:ext cx="544" cy="4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4" imgW="483870" imgH="394335" progId="Equation.DSMT4">
                    <p:embed/>
                  </p:oleObj>
                </mc:Choice>
                <mc:Fallback>
                  <p:oleObj name="" r:id="rId4" imgW="483870" imgH="394335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452" y="907"/>
                          <a:ext cx="544" cy="443"/>
                        </a:xfrm>
                        <a:prstGeom prst="rect">
                          <a:avLst/>
                        </a:prstGeom>
                        <a:solidFill>
                          <a:srgbClr val="FF9966"/>
                        </a:solidFill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99" name="文本框 13347"/>
            <p:cNvSpPr txBox="1"/>
            <p:nvPr/>
          </p:nvSpPr>
          <p:spPr>
            <a:xfrm>
              <a:off x="772" y="998"/>
              <a:ext cx="590" cy="250"/>
            </a:xfrm>
            <a:prstGeom prst="rect">
              <a:avLst/>
            </a:prstGeom>
            <a:solidFill>
              <a:srgbClr val="FF9966"/>
            </a:solidFill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解得</a:t>
              </a:r>
              <a:endParaRPr lang="zh-CN" altLang="en-US" sz="20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300" name="文本框 13348"/>
          <p:cNvSpPr txBox="1"/>
          <p:nvPr/>
        </p:nvSpPr>
        <p:spPr>
          <a:xfrm>
            <a:off x="298450" y="4757738"/>
            <a:ext cx="8020050" cy="1863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因此，                其中 ｜</a:t>
            </a: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｜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是水面宽度的一半，</a:t>
            </a:r>
            <a:r>
              <a:rPr lang="en-US" altLang="zh-CN" sz="2000" b="1" i="1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是拱顶离水面高度的相反数，这样我们可以了解到水面宽变化时，拱顶离水面高度怎样变化．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1301" name="对象 13349"/>
          <p:cNvGraphicFramePr>
            <a:graphicFrameLocks noChangeAspect="1"/>
          </p:cNvGraphicFramePr>
          <p:nvPr/>
        </p:nvGraphicFramePr>
        <p:xfrm>
          <a:off x="941388" y="4568825"/>
          <a:ext cx="1155700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6" imgW="635635" imgH="394335" progId="Equation.DSMT4">
                  <p:embed/>
                </p:oleObj>
              </mc:Choice>
              <mc:Fallback>
                <p:oleObj name="" r:id="rId6" imgW="635635" imgH="394335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41388" y="4568825"/>
                        <a:ext cx="1155700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50825" y="260350"/>
            <a:ext cx="79200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由于拱桥的跨度为4.9米，因此自变量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的取值范围是：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339" name="组合 14338"/>
          <p:cNvGrpSpPr/>
          <p:nvPr/>
        </p:nvGrpSpPr>
        <p:grpSpPr>
          <a:xfrm>
            <a:off x="2339975" y="2435225"/>
            <a:ext cx="5400675" cy="2089150"/>
            <a:chOff x="0" y="0"/>
            <a:chExt cx="3402" cy="1316"/>
          </a:xfrm>
        </p:grpSpPr>
        <p:sp>
          <p:nvSpPr>
            <p:cNvPr id="12291" name="云形标注 14339"/>
            <p:cNvSpPr/>
            <p:nvPr/>
          </p:nvSpPr>
          <p:spPr>
            <a:xfrm>
              <a:off x="0" y="0"/>
              <a:ext cx="3402" cy="1316"/>
            </a:xfrm>
            <a:prstGeom prst="cloudCallout">
              <a:avLst>
                <a:gd name="adj1" fmla="val -56083"/>
                <a:gd name="adj2" fmla="val 65352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00CC00"/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/>
            <a:p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水面宽3</a:t>
              </a:r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时                      从而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   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 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因此拱顶离水面高1.125</a:t>
              </a:r>
              <a:r>
                <a:rPr lang="en-US" altLang="zh-CN" sz="20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endPara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2292" name="对象 14340"/>
            <p:cNvGraphicFramePr>
              <a:graphicFrameLocks noChangeAspect="1"/>
            </p:cNvGraphicFramePr>
            <p:nvPr/>
          </p:nvGraphicFramePr>
          <p:xfrm>
            <a:off x="1542" y="91"/>
            <a:ext cx="411" cy="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1" imgW="381635" imgH="394335" progId="Equation.DSMT4">
                    <p:embed/>
                  </p:oleObj>
                </mc:Choice>
                <mc:Fallback>
                  <p:oleObj name="" r:id="rId1" imgW="381635" imgH="394335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542" y="91"/>
                          <a:ext cx="411" cy="4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3" name="对象 14341"/>
            <p:cNvGraphicFramePr>
              <a:graphicFrameLocks noChangeAspect="1"/>
            </p:cNvGraphicFramePr>
            <p:nvPr/>
          </p:nvGraphicFramePr>
          <p:xfrm>
            <a:off x="862" y="499"/>
            <a:ext cx="1815" cy="4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3" imgW="1854200" imgH="469900" progId="Equation.DSMT4">
                    <p:embed/>
                  </p:oleObj>
                </mc:Choice>
                <mc:Fallback>
                  <p:oleObj name="" r:id="rId3" imgW="1854200" imgH="469900" progId="Equation.DSMT4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862" y="499"/>
                          <a:ext cx="1815" cy="4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2294" name="图片 14342" descr="13"/>
          <p:cNvPicPr>
            <a:picLocks noChangeAspect="1"/>
          </p:cNvPicPr>
          <p:nvPr/>
        </p:nvPicPr>
        <p:blipFill>
          <a:blip r:embed="rId5">
            <a:lum bright="-12000" contrast="35999"/>
          </a:blip>
          <a:srcRect l="23172" t="80000" r="59758" b="7407"/>
          <a:stretch>
            <a:fillRect/>
          </a:stretch>
        </p:blipFill>
        <p:spPr>
          <a:xfrm>
            <a:off x="395288" y="4437063"/>
            <a:ext cx="1562100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4" name="文本框 14343"/>
          <p:cNvSpPr txBox="1"/>
          <p:nvPr/>
        </p:nvSpPr>
        <p:spPr>
          <a:xfrm>
            <a:off x="2268538" y="5229225"/>
            <a:ext cx="583247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你是否体会到：从实际问题建立起函数模型，对于解决问题是有效的？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4345" name="对象 14344"/>
          <p:cNvGraphicFramePr>
            <a:graphicFrameLocks noChangeAspect="1"/>
          </p:cNvGraphicFramePr>
          <p:nvPr/>
        </p:nvGraphicFramePr>
        <p:xfrm>
          <a:off x="2268538" y="908050"/>
          <a:ext cx="324008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6" imgW="1040765" imgH="177800" progId="Equation.DSMT4">
                  <p:embed/>
                </p:oleObj>
              </mc:Choice>
              <mc:Fallback>
                <p:oleObj name="" r:id="rId6" imgW="1040765" imgH="1778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FF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68538" y="908050"/>
                        <a:ext cx="3240087" cy="554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6" name="文本框 14345"/>
          <p:cNvSpPr txBox="1"/>
          <p:nvPr/>
        </p:nvSpPr>
        <p:spPr>
          <a:xfrm>
            <a:off x="468313" y="1736725"/>
            <a:ext cx="77041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现在你能求出水面宽3米时，拱顶离水面高多少米吗？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44" grpId="0" animBg="1"/>
      <p:bldP spid="1434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2056</Words>
  <Application>WPS 演示</Application>
  <PresentationFormat>在屏幕上显示</PresentationFormat>
  <Paragraphs>350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Wingdings</vt:lpstr>
      <vt:lpstr>Comic Sans MS</vt:lpstr>
      <vt:lpstr>Calibri</vt:lpstr>
      <vt:lpstr>黑体</vt:lpstr>
      <vt:lpstr>华文彩云</vt:lpstr>
      <vt:lpstr>Times New Roman</vt:lpstr>
      <vt:lpstr>Verdana</vt:lpstr>
      <vt:lpstr>楷体_GB2312</vt:lpstr>
      <vt:lpstr>隶书</vt:lpstr>
      <vt:lpstr>Tahoma</vt:lpstr>
      <vt:lpstr>微软雅黑</vt:lpstr>
      <vt:lpstr>Arial Unicode MS</vt:lpstr>
      <vt:lpstr>Franklin Gothic Medium</vt:lpstr>
      <vt:lpstr>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11</cp:revision>
  <dcterms:created xsi:type="dcterms:W3CDTF">2005-03-24T11:45:00Z</dcterms:created>
  <dcterms:modified xsi:type="dcterms:W3CDTF">2018-12-29T07:24:08Z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2052-11.1.0.8205</vt:lpwstr>
  </property>
</Properties>
</file>